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a:prstGeom prst="rect">
            <a:avLst/>
          </a:prstGeo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059CFE-8F50-4103-B457-768A2747AEA9}"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a:prstGeom prst="rect">
            <a:avLst/>
          </a:prstGeo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57200" y="274638"/>
            <a:ext cx="8229600" cy="1143000"/>
          </a:xfrm>
          <a:prstGeom prst="rect">
            <a:avLst/>
          </a:prstGeo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68C3418C-8AF3-4C09-A236-A35F36EA44DC}" type="datetimeFigureOut">
              <a:rPr lang="zh-CN" altLang="en-US" smtClean="0"/>
              <a:pPr/>
              <a:t>2018/4/18 Wednesday</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a:prstGeom prst="rect">
            <a:avLst/>
          </a:prstGeo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57200" y="274638"/>
            <a:ext cx="8229600" cy="1143000"/>
          </a:xfrm>
          <a:prstGeom prst="rect">
            <a:avLst/>
          </a:prstGeo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57200" y="274638"/>
            <a:ext cx="8229600" cy="1143000"/>
          </a:xfrm>
          <a:prstGeom prst="rect">
            <a:avLst/>
          </a:prstGeo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a:prstGeom prst="rect">
            <a:avLst/>
          </a:prstGeo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a:prstGeom prst="rect">
            <a:avLst/>
          </a:prstGeo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8C3418C-8AF3-4C09-A236-A35F36EA44DC}" type="datetimeFigureOut">
              <a:rPr lang="zh-CN" altLang="en-US" smtClean="0"/>
              <a:pPr/>
              <a:t>2018/4/18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059CFE-8F50-4103-B457-768A2747AEA9}"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68C3418C-8AF3-4C09-A236-A35F36EA44DC}" type="datetimeFigureOut">
              <a:rPr lang="zh-CN" altLang="en-US" smtClean="0"/>
              <a:pPr/>
              <a:t>2018/4/18 Wednesday</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68059CFE-8F50-4103-B457-768A2747AEA9}"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pic>
        <p:nvPicPr>
          <p:cNvPr id="9" name="图片 1" descr="三藏资本logo(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39775" y="225425"/>
            <a:ext cx="169227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直接连接符 9"/>
          <p:cNvCxnSpPr/>
          <p:nvPr userDrawn="1"/>
        </p:nvCxnSpPr>
        <p:spPr>
          <a:xfrm>
            <a:off x="425450" y="760413"/>
            <a:ext cx="8396288" cy="476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wmf"/><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ile:///C:\Documents%20and%20Settings\&#32463;&#27982;&#27861;\&#24066;&#22330;&#20027;&#20307;&#27861;\A&#32463;&#27982;&#27861;&#25480;&#35838;\&#32463;&#27982;&#27861;\&#24066;&#22330;&#20027;&#20307;&#27861;\&#24066;&#22330;&#20027;&#20307;&#27861;\&#21512;&#20249;&#20225;&#19994;&#20538;&#21153;.doc"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3lian.com/gif/DetailView.htm?Detail=http://img4.3lian.com/sucai/img3/109/603.gi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4097"/>
          <p:cNvSpPr>
            <a:spLocks noGrp="1" noChangeArrowheads="1"/>
          </p:cNvSpPr>
          <p:nvPr>
            <p:ph type="ctrTitle"/>
          </p:nvPr>
        </p:nvSpPr>
        <p:spPr/>
        <p:txBody>
          <a:bodyPr/>
          <a:lstStyle/>
          <a:p>
            <a:r>
              <a:rPr lang="zh-CN" altLang="en-US" sz="6600" smtClean="0">
                <a:latin typeface="经典繁颜体" pitchFamily="49" charset="-122"/>
                <a:ea typeface="经典繁颜体" pitchFamily="49" charset="-122"/>
              </a:rPr>
              <a:t>合伙企业法</a:t>
            </a:r>
          </a:p>
        </p:txBody>
      </p:sp>
      <p:sp>
        <p:nvSpPr>
          <p:cNvPr id="5122" name="副标题 4099"/>
          <p:cNvSpPr>
            <a:spLocks noGrp="1" noChangeArrowheads="1"/>
          </p:cNvSpPr>
          <p:nvPr>
            <p:ph type="subTitle" idx="1"/>
          </p:nvPr>
        </p:nvSpPr>
        <p:spPr/>
        <p:txBody>
          <a:bodyPr/>
          <a:lstStyle/>
          <a:p>
            <a:endParaRPr lang="zh-CN" altLang="zh-CN" smtClean="0"/>
          </a:p>
        </p:txBody>
      </p:sp>
      <p:sp>
        <p:nvSpPr>
          <p:cNvPr id="512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zh-CN" alt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AutoShape 4"/>
          <p:cNvSpPr>
            <a:spLocks noChangeArrowheads="1"/>
          </p:cNvSpPr>
          <p:nvPr/>
        </p:nvSpPr>
        <p:spPr bwMode="auto">
          <a:xfrm>
            <a:off x="3492500" y="3860800"/>
            <a:ext cx="5651500" cy="2305050"/>
          </a:xfrm>
          <a:prstGeom prst="cloudCallout">
            <a:avLst>
              <a:gd name="adj1" fmla="val 16236"/>
              <a:gd name="adj2" fmla="val -104199"/>
            </a:avLst>
          </a:prstGeom>
          <a:solidFill>
            <a:schemeClr val="folHlink"/>
          </a:solidFill>
          <a:ln w="9525">
            <a:solidFill>
              <a:srgbClr val="FF9900"/>
            </a:solidFill>
            <a:round/>
            <a:headEnd/>
            <a:tailEnd/>
          </a:ln>
        </p:spPr>
        <p:txBody>
          <a:bodyPr/>
          <a:lstStyle/>
          <a:p>
            <a:pPr algn="ctr"/>
            <a:r>
              <a:rPr lang="en-US" altLang="zh-CN" sz="2000" b="1">
                <a:solidFill>
                  <a:schemeClr val="bg2"/>
                </a:solidFill>
              </a:rPr>
              <a:t>《</a:t>
            </a:r>
            <a:r>
              <a:rPr lang="zh-CN" altLang="en-US" sz="2000" b="1">
                <a:solidFill>
                  <a:schemeClr val="bg2"/>
                </a:solidFill>
              </a:rPr>
              <a:t>合伙法</a:t>
            </a:r>
            <a:r>
              <a:rPr lang="en-US" altLang="zh-CN" sz="2000" b="1">
                <a:solidFill>
                  <a:schemeClr val="bg2"/>
                </a:solidFill>
              </a:rPr>
              <a:t>》</a:t>
            </a:r>
            <a:r>
              <a:rPr lang="zh-CN" altLang="en-US" sz="2000" b="1">
                <a:solidFill>
                  <a:schemeClr val="bg2"/>
                </a:solidFill>
              </a:rPr>
              <a:t>规定的合伙人是指自然人、法人和其他组织。但国有独资公司、国有企业、上市公司以及公益性的事业单位、社会团体不得成为普通合伙人。</a:t>
            </a:r>
          </a:p>
        </p:txBody>
      </p:sp>
      <p:sp>
        <p:nvSpPr>
          <p:cNvPr id="114696" name="Rectangle 8"/>
          <p:cNvSpPr>
            <a:spLocks noChangeArrowheads="1"/>
          </p:cNvSpPr>
          <p:nvPr/>
        </p:nvSpPr>
        <p:spPr bwMode="auto">
          <a:xfrm>
            <a:off x="0" y="6308725"/>
            <a:ext cx="9144000" cy="549275"/>
          </a:xfrm>
          <a:prstGeom prst="rect">
            <a:avLst/>
          </a:prstGeom>
          <a:gradFill rotWithShape="1">
            <a:gsLst>
              <a:gs pos="0">
                <a:srgbClr val="F5F8B0"/>
              </a:gs>
              <a:gs pos="50000">
                <a:srgbClr val="FFFFFF"/>
              </a:gs>
              <a:gs pos="100000">
                <a:srgbClr val="F5F8B0"/>
              </a:gs>
            </a:gsLst>
            <a:lin ang="5400000" scaled="1"/>
          </a:gradFill>
          <a:ln w="9525">
            <a:noFill/>
            <a:miter lim="800000"/>
            <a:headEnd/>
            <a:tailEnd/>
          </a:ln>
        </p:spPr>
        <p:txBody>
          <a:bodyPr anchor="ctr"/>
          <a:lstStyle/>
          <a:p>
            <a:r>
              <a:rPr lang="zh-CN" altLang="en-US" b="1">
                <a:solidFill>
                  <a:schemeClr val="folHlink"/>
                </a:solidFill>
              </a:rPr>
              <a:t>合伙本质上是人的结合而非资本的结合。故，入伙退伙有严格的限制，人员结构稳定。</a:t>
            </a:r>
          </a:p>
        </p:txBody>
      </p:sp>
      <p:sp>
        <p:nvSpPr>
          <p:cNvPr id="114697" name="Rectangle 9"/>
          <p:cNvSpPr>
            <a:spLocks noChangeArrowheads="1"/>
          </p:cNvSpPr>
          <p:nvPr/>
        </p:nvSpPr>
        <p:spPr bwMode="auto">
          <a:xfrm>
            <a:off x="323850" y="2060575"/>
            <a:ext cx="8424863" cy="1570038"/>
          </a:xfrm>
          <a:prstGeom prst="rect">
            <a:avLst/>
          </a:prstGeom>
          <a:noFill/>
          <a:ln w="9525">
            <a:noFill/>
            <a:miter lim="800000"/>
          </a:ln>
          <a:effectLst/>
        </p:spPr>
        <p:txBody>
          <a:bodyPr>
            <a:spAutoFit/>
          </a:bodyPr>
          <a:lstStyle/>
          <a:p>
            <a:pPr>
              <a:buFontTx/>
              <a:buNone/>
              <a:defRPr/>
            </a:pPr>
            <a:r>
              <a:rPr lang="zh-CN" altLang="en-US" sz="3200" b="1" dirty="0">
                <a:solidFill>
                  <a:schemeClr val="hlink"/>
                </a:solidFill>
                <a:effectLst>
                  <a:outerShdw blurRad="38100" dist="38100" dir="2700000" algn="tl">
                    <a:srgbClr val="000000"/>
                  </a:outerShdw>
                </a:effectLst>
                <a:latin typeface="黑体" pitchFamily="2" charset="-122"/>
                <a:ea typeface="黑体" pitchFamily="2" charset="-122"/>
              </a:rPr>
              <a:t>（</a:t>
            </a:r>
            <a:r>
              <a:rPr lang="en-US" altLang="zh-CN" sz="3200" b="1" dirty="0">
                <a:solidFill>
                  <a:schemeClr val="hlink"/>
                </a:solidFill>
                <a:effectLst>
                  <a:outerShdw blurRad="38100" dist="38100" dir="2700000" algn="tl">
                    <a:srgbClr val="000000"/>
                  </a:outerShdw>
                </a:effectLst>
                <a:latin typeface="黑体" pitchFamily="2" charset="-122"/>
                <a:ea typeface="黑体" pitchFamily="2" charset="-122"/>
              </a:rPr>
              <a:t>2</a:t>
            </a:r>
            <a:r>
              <a:rPr lang="zh-CN" altLang="en-US" sz="3200" b="1" dirty="0">
                <a:solidFill>
                  <a:schemeClr val="hlink"/>
                </a:solidFill>
                <a:effectLst>
                  <a:outerShdw blurRad="38100" dist="38100" dir="2700000" algn="tl">
                    <a:srgbClr val="000000"/>
                  </a:outerShdw>
                </a:effectLst>
                <a:latin typeface="黑体" pitchFamily="2" charset="-122"/>
                <a:ea typeface="黑体" pitchFamily="2" charset="-122"/>
              </a:rPr>
              <a:t>）人合性</a:t>
            </a:r>
            <a:r>
              <a:rPr lang="en-US" altLang="zh-CN" sz="3200" b="1" dirty="0">
                <a:effectLst>
                  <a:outerShdw blurRad="38100" dist="38100" dir="2700000" algn="tl">
                    <a:srgbClr val="FFFFFF"/>
                  </a:outerShdw>
                </a:effectLst>
                <a:latin typeface="黑体" pitchFamily="2" charset="-122"/>
                <a:ea typeface="黑体" pitchFamily="2" charset="-122"/>
              </a:rPr>
              <a:t>——</a:t>
            </a:r>
            <a:r>
              <a:rPr lang="zh-CN" altLang="en-US" sz="3200" b="1" dirty="0">
                <a:effectLst>
                  <a:outerShdw blurRad="38100" dist="38100" dir="2700000" algn="tl">
                    <a:srgbClr val="FFFFFF"/>
                  </a:outerShdw>
                </a:effectLst>
                <a:latin typeface="黑体" pitchFamily="2" charset="-122"/>
                <a:ea typeface="黑体" pitchFamily="2" charset="-122"/>
              </a:rPr>
              <a:t>个人的联合。须有两个或两个以上合伙人</a:t>
            </a:r>
          </a:p>
          <a:p>
            <a:pPr>
              <a:buFontTx/>
              <a:buNone/>
              <a:defRPr/>
            </a:pPr>
            <a:r>
              <a:rPr lang="zh-CN" altLang="en-US" sz="3200" b="1" dirty="0">
                <a:effectLst>
                  <a:outerShdw blurRad="38100" dist="38100" dir="2700000" algn="tl">
                    <a:srgbClr val="FFFFFF"/>
                  </a:outerShdw>
                </a:effectLst>
                <a:latin typeface="黑体" pitchFamily="2" charset="-122"/>
                <a:ea typeface="黑体" pitchFamily="2" charset="-122"/>
              </a:rPr>
              <a:t>           </a:t>
            </a:r>
            <a:r>
              <a:rPr lang="en-US" altLang="zh-CN" sz="3200" b="1" dirty="0">
                <a:effectLst>
                  <a:outerShdw blurRad="38100" dist="38100" dir="2700000" algn="tl">
                    <a:srgbClr val="FFFFFF"/>
                  </a:outerShdw>
                </a:effectLst>
                <a:latin typeface="黑体" pitchFamily="2" charset="-122"/>
                <a:ea typeface="黑体" pitchFamily="2" charset="-122"/>
              </a:rPr>
              <a:t>——</a:t>
            </a:r>
            <a:r>
              <a:rPr lang="zh-CN" altLang="en-US" sz="3200" b="1" dirty="0">
                <a:effectLst>
                  <a:outerShdw blurRad="38100" dist="38100" dir="2700000" algn="tl">
                    <a:srgbClr val="FFFFFF"/>
                  </a:outerShdw>
                </a:effectLst>
                <a:latin typeface="黑体" pitchFamily="2" charset="-122"/>
                <a:ea typeface="黑体" pitchFamily="2" charset="-122"/>
              </a:rPr>
              <a:t>以人的信用为基础。</a:t>
            </a:r>
          </a:p>
        </p:txBody>
      </p:sp>
      <p:pic>
        <p:nvPicPr>
          <p:cNvPr id="14340" name="Picture 10" descr="gif005"/>
          <p:cNvPicPr>
            <a:picLocks noChangeAspect="1" noChangeArrowheads="1"/>
          </p:cNvPicPr>
          <p:nvPr/>
        </p:nvPicPr>
        <p:blipFill>
          <a:blip r:embed="rId2" cstate="print"/>
          <a:srcRect/>
          <a:stretch>
            <a:fillRect/>
          </a:stretch>
        </p:blipFill>
        <p:spPr bwMode="auto">
          <a:xfrm>
            <a:off x="684213" y="3357563"/>
            <a:ext cx="2089150" cy="1439862"/>
          </a:xfrm>
          <a:prstGeom prst="rect">
            <a:avLst/>
          </a:prstGeom>
          <a:noFill/>
          <a:ln w="9525">
            <a:noFill/>
            <a:miter lim="800000"/>
            <a:headEnd/>
            <a:tailEnd/>
          </a:ln>
        </p:spPr>
      </p:pic>
      <p:sp>
        <p:nvSpPr>
          <p:cNvPr id="114699" name="Rectangle 11"/>
          <p:cNvSpPr>
            <a:spLocks noChangeArrowheads="1"/>
          </p:cNvSpPr>
          <p:nvPr/>
        </p:nvSpPr>
        <p:spPr bwMode="auto">
          <a:xfrm>
            <a:off x="500063" y="4500563"/>
            <a:ext cx="2714625" cy="579437"/>
          </a:xfrm>
          <a:prstGeom prst="rect">
            <a:avLst/>
          </a:prstGeom>
          <a:solidFill>
            <a:srgbClr val="B71528"/>
          </a:solidFill>
          <a:ln w="9525">
            <a:noFill/>
            <a:miter lim="800000"/>
            <a:headEnd/>
            <a:tailEnd/>
          </a:ln>
          <a:scene3d>
            <a:camera prst="legacyPerspectiveBottomLeft"/>
            <a:lightRig rig="legacyFlat3" dir="t"/>
          </a:scene3d>
          <a:sp3d extrusionH="887400" prstMaterial="legacyMatte">
            <a:bevelT w="13500" h="13500" prst="angle"/>
            <a:bevelB w="13500" h="13500" prst="angle"/>
            <a:extrusionClr>
              <a:srgbClr val="B71528"/>
            </a:extrusionClr>
          </a:sp3d>
        </p:spPr>
        <p:txBody>
          <a:bodyPr>
            <a:spAutoFit/>
            <a:flatTx/>
          </a:bodyPr>
          <a:lstStyle/>
          <a:p>
            <a:pPr algn="ctr"/>
            <a:r>
              <a:rPr lang="zh-CN" altLang="en-US" sz="3200" b="1">
                <a:solidFill>
                  <a:schemeClr val="accent1"/>
                </a:solidFill>
              </a:rPr>
              <a:t>人的信用</a:t>
            </a:r>
          </a:p>
        </p:txBody>
      </p:sp>
      <p:sp>
        <p:nvSpPr>
          <p:cNvPr id="14342"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7"/>
                                        </p:tgtEl>
                                        <p:attrNameLst>
                                          <p:attrName>style.visibility</p:attrName>
                                        </p:attrNameLst>
                                      </p:cBhvr>
                                      <p:to>
                                        <p:strVal val="visible"/>
                                      </p:to>
                                    </p:set>
                                    <p:anim calcmode="lin" valueType="num">
                                      <p:cBhvr additive="base">
                                        <p:cTn id="7" dur="2000" fill="hold"/>
                                        <p:tgtEl>
                                          <p:spTgt spid="114697"/>
                                        </p:tgtEl>
                                        <p:attrNameLst>
                                          <p:attrName>ppt_x</p:attrName>
                                        </p:attrNameLst>
                                      </p:cBhvr>
                                      <p:tavLst>
                                        <p:tav tm="0">
                                          <p:val>
                                            <p:strVal val="0-#ppt_w/2"/>
                                          </p:val>
                                        </p:tav>
                                        <p:tav tm="100000">
                                          <p:val>
                                            <p:strVal val="#ppt_x"/>
                                          </p:val>
                                        </p:tav>
                                      </p:tavLst>
                                    </p:anim>
                                    <p:anim calcmode="lin" valueType="num">
                                      <p:cBhvr additive="base">
                                        <p:cTn id="8" dur="2000" fill="hold"/>
                                        <p:tgtEl>
                                          <p:spTgt spid="1146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4692"/>
                                        </p:tgtEl>
                                        <p:attrNameLst>
                                          <p:attrName>style.visibility</p:attrName>
                                        </p:attrNameLst>
                                      </p:cBhvr>
                                      <p:to>
                                        <p:strVal val="visible"/>
                                      </p:to>
                                    </p:set>
                                    <p:animEffect transition="in" filter="fade">
                                      <p:cBhvr>
                                        <p:cTn id="13" dur="2000"/>
                                        <p:tgtEl>
                                          <p:spTgt spid="11469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4699"/>
                                        </p:tgtEl>
                                        <p:attrNameLst>
                                          <p:attrName>style.visibility</p:attrName>
                                        </p:attrNameLst>
                                      </p:cBhvr>
                                      <p:to>
                                        <p:strVal val="visible"/>
                                      </p:to>
                                    </p:set>
                                    <p:anim calcmode="lin" valueType="num">
                                      <p:cBhvr>
                                        <p:cTn id="18" dur="2000" fill="hold"/>
                                        <p:tgtEl>
                                          <p:spTgt spid="114699"/>
                                        </p:tgtEl>
                                        <p:attrNameLst>
                                          <p:attrName>ppt_w</p:attrName>
                                        </p:attrNameLst>
                                      </p:cBhvr>
                                      <p:tavLst>
                                        <p:tav tm="0">
                                          <p:val>
                                            <p:fltVal val="0"/>
                                          </p:val>
                                        </p:tav>
                                        <p:tav tm="100000">
                                          <p:val>
                                            <p:strVal val="#ppt_w"/>
                                          </p:val>
                                        </p:tav>
                                      </p:tavLst>
                                    </p:anim>
                                    <p:anim calcmode="lin" valueType="num">
                                      <p:cBhvr>
                                        <p:cTn id="19" dur="2000" fill="hold"/>
                                        <p:tgtEl>
                                          <p:spTgt spid="114699"/>
                                        </p:tgtEl>
                                        <p:attrNameLst>
                                          <p:attrName>ppt_h</p:attrName>
                                        </p:attrNameLst>
                                      </p:cBhvr>
                                      <p:tavLst>
                                        <p:tav tm="0">
                                          <p:val>
                                            <p:fltVal val="0"/>
                                          </p:val>
                                        </p:tav>
                                        <p:tav tm="100000">
                                          <p:val>
                                            <p:strVal val="#ppt_h"/>
                                          </p:val>
                                        </p:tav>
                                      </p:tavLst>
                                    </p:anim>
                                    <p:animEffect transition="in" filter="fade">
                                      <p:cBhvr>
                                        <p:cTn id="20" dur="2000"/>
                                        <p:tgtEl>
                                          <p:spTgt spid="11469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14696"/>
                                        </p:tgtEl>
                                        <p:attrNameLst>
                                          <p:attrName>style.visibility</p:attrName>
                                        </p:attrNameLst>
                                      </p:cBhvr>
                                      <p:to>
                                        <p:strVal val="visible"/>
                                      </p:to>
                                    </p:set>
                                    <p:animEffect transition="in" filter="slide(fromTop)">
                                      <p:cBhvr>
                                        <p:cTn id="25" dur="500"/>
                                        <p:tgtEl>
                                          <p:spTgt spid="11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6" grpId="0" animBg="1"/>
      <p:bldP spid="114697" grpId="0"/>
      <p:bldP spid="11469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标题 131073"/>
          <p:cNvSpPr>
            <a:spLocks noGrp="1" noChangeArrowheads="1"/>
          </p:cNvSpPr>
          <p:nvPr>
            <p:ph type="title"/>
          </p:nvPr>
        </p:nvSpPr>
        <p:spPr/>
        <p:txBody>
          <a:bodyPr/>
          <a:lstStyle/>
          <a:p>
            <a:r>
              <a:rPr lang="zh-CN" altLang="en-US" smtClean="0"/>
              <a:t>练习</a:t>
            </a:r>
          </a:p>
        </p:txBody>
      </p:sp>
      <p:sp>
        <p:nvSpPr>
          <p:cNvPr id="106498" name="文本占位符 131074"/>
          <p:cNvSpPr>
            <a:spLocks noGrp="1" noChangeArrowheads="1"/>
          </p:cNvSpPr>
          <p:nvPr>
            <p:ph type="body" idx="1"/>
          </p:nvPr>
        </p:nvSpPr>
        <p:spPr/>
        <p:txBody>
          <a:bodyPr/>
          <a:lstStyle/>
          <a:p>
            <a:pPr>
              <a:lnSpc>
                <a:spcPct val="80000"/>
              </a:lnSpc>
            </a:pPr>
            <a:r>
              <a:rPr lang="zh-CN" altLang="en-US" sz="2600" smtClean="0"/>
              <a:t>下列关于有限合伙与普通合伙的比较中，错误的是？</a:t>
            </a:r>
          </a:p>
          <a:p>
            <a:pPr lvl="1">
              <a:lnSpc>
                <a:spcPct val="80000"/>
              </a:lnSpc>
            </a:pPr>
            <a:r>
              <a:rPr lang="en-US" altLang="zh-CN" sz="2400" smtClean="0">
                <a:latin typeface="Times New Roman" pitchFamily="18" charset="0"/>
              </a:rPr>
              <a:t>A</a:t>
            </a:r>
            <a:r>
              <a:rPr lang="zh-CN" altLang="en-US" sz="2400" smtClean="0">
                <a:latin typeface="Times New Roman" pitchFamily="18" charset="0"/>
              </a:rPr>
              <a:t>．有限合伙人可以同合伙企业进行交易，</a:t>
            </a:r>
            <a:r>
              <a:rPr lang="zh-CN" altLang="en-US" sz="2500" smtClean="0">
                <a:latin typeface="Times New Roman" pitchFamily="18" charset="0"/>
              </a:rPr>
              <a:t>除非合伙协议另有约定</a:t>
            </a:r>
            <a:r>
              <a:rPr lang="zh-CN" altLang="en-US" sz="2400" smtClean="0">
                <a:latin typeface="Times New Roman" pitchFamily="18" charset="0"/>
              </a:rPr>
              <a:t>；</a:t>
            </a:r>
            <a:r>
              <a:rPr lang="zh-CN" altLang="en-US" sz="2400" smtClean="0">
                <a:solidFill>
                  <a:srgbClr val="FF0000"/>
                </a:solidFill>
                <a:latin typeface="Times New Roman" pitchFamily="18" charset="0"/>
              </a:rPr>
              <a:t>而普通合伙人不得同合伙企业进行交易。</a:t>
            </a:r>
          </a:p>
          <a:p>
            <a:pPr lvl="1">
              <a:lnSpc>
                <a:spcPct val="80000"/>
              </a:lnSpc>
            </a:pPr>
            <a:r>
              <a:rPr lang="zh-CN" altLang="en-US" sz="2400" smtClean="0">
                <a:latin typeface="Times New Roman" pitchFamily="18" charset="0"/>
              </a:rPr>
              <a:t> </a:t>
            </a:r>
            <a:r>
              <a:rPr lang="en-US" altLang="zh-CN" sz="2400" smtClean="0">
                <a:latin typeface="Times New Roman" pitchFamily="18" charset="0"/>
              </a:rPr>
              <a:t>B</a:t>
            </a:r>
            <a:r>
              <a:rPr lang="zh-CN" altLang="en-US" sz="2400" smtClean="0">
                <a:latin typeface="Times New Roman" pitchFamily="18" charset="0"/>
              </a:rPr>
              <a:t>．有限合伙人可以自营或与他人合作经营与本合伙企业相竞争的业务，除非合伙协议另有约定；而普通合伙人不可以。 </a:t>
            </a:r>
          </a:p>
          <a:p>
            <a:pPr lvl="1">
              <a:lnSpc>
                <a:spcPct val="80000"/>
              </a:lnSpc>
            </a:pPr>
            <a:r>
              <a:rPr lang="en-US" altLang="zh-CN" sz="2400" smtClean="0">
                <a:latin typeface="Times New Roman" pitchFamily="18" charset="0"/>
              </a:rPr>
              <a:t>C</a:t>
            </a:r>
            <a:r>
              <a:rPr lang="zh-CN" altLang="en-US" sz="2400" smtClean="0">
                <a:latin typeface="Times New Roman" pitchFamily="18" charset="0"/>
              </a:rPr>
              <a:t>．有限合伙人可以将其在合伙企业中的财产份额出质，除非合伙协议另有约定；而普通合伙人须经其他合伙人一致同意方可。 </a:t>
            </a:r>
          </a:p>
          <a:p>
            <a:pPr lvl="1">
              <a:lnSpc>
                <a:spcPct val="80000"/>
              </a:lnSpc>
            </a:pPr>
            <a:r>
              <a:rPr lang="en-US" altLang="zh-CN" sz="2400" smtClean="0">
                <a:latin typeface="Times New Roman" pitchFamily="18" charset="0"/>
              </a:rPr>
              <a:t>D</a:t>
            </a:r>
            <a:r>
              <a:rPr lang="zh-CN" altLang="en-US" sz="2400" smtClean="0">
                <a:latin typeface="Times New Roman" pitchFamily="18" charset="0"/>
              </a:rPr>
              <a:t>．有限合伙人向合伙人以外的人转让其合伙企业中的财产份额，只须提前</a:t>
            </a:r>
            <a:r>
              <a:rPr lang="en-US" altLang="zh-CN" sz="2400" smtClean="0">
                <a:latin typeface="Times New Roman" pitchFamily="18" charset="0"/>
              </a:rPr>
              <a:t>30 </a:t>
            </a:r>
            <a:r>
              <a:rPr lang="zh-CN" altLang="en-US" sz="2400" smtClean="0">
                <a:latin typeface="Times New Roman" pitchFamily="18" charset="0"/>
              </a:rPr>
              <a:t>天通知其他合伙人即可；而普通合伙人对外转让其财产份额，须经其他合伙人一致同意，除非合伙协议另有约定。</a:t>
            </a:r>
            <a:endParaRPr lang="zh-CN" altLang="en-US" sz="2500" smtClean="0"/>
          </a:p>
        </p:txBody>
      </p:sp>
      <p:sp>
        <p:nvSpPr>
          <p:cNvPr id="10649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标题 20483"/>
          <p:cNvSpPr>
            <a:spLocks noGrp="1" noChangeArrowheads="1"/>
          </p:cNvSpPr>
          <p:nvPr>
            <p:ph type="ctrTitle"/>
          </p:nvPr>
        </p:nvSpPr>
        <p:spPr/>
        <p:txBody>
          <a:bodyPr/>
          <a:lstStyle/>
          <a:p>
            <a:r>
              <a:rPr lang="zh-CN" altLang="en-US" sz="4400" smtClean="0">
                <a:latin typeface="华文中宋" pitchFamily="2" charset="-122"/>
                <a:ea typeface="华文中宋" pitchFamily="2" charset="-122"/>
              </a:rPr>
              <a:t>第四节 合伙企业的解散 清算</a:t>
            </a:r>
            <a:endParaRPr lang="zh-CN" altLang="en-US" sz="4400" smtClean="0">
              <a:solidFill>
                <a:schemeClr val="folHlink"/>
              </a:solidFill>
              <a:latin typeface="华文中宋" pitchFamily="2" charset="-122"/>
              <a:ea typeface="华文中宋" pitchFamily="2" charset="-122"/>
            </a:endParaRPr>
          </a:p>
        </p:txBody>
      </p:sp>
      <p:sp>
        <p:nvSpPr>
          <p:cNvPr id="107522"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zh-CN" altLang="en-US"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8600" y="381000"/>
            <a:ext cx="7315200" cy="598488"/>
          </a:xfrm>
          <a:prstGeom prst="rect">
            <a:avLst/>
          </a:prstGeom>
        </p:spPr>
        <p:txBody>
          <a:bodyPr anchorCtr="1"/>
          <a:lstStyle/>
          <a:p>
            <a:r>
              <a:rPr lang="zh-CN" altLang="en-US" sz="3600" b="1" noProof="1">
                <a:effectLst>
                  <a:outerShdw blurRad="38100" dist="38100" dir="2700000">
                    <a:srgbClr val="C0C0C0"/>
                  </a:outerShdw>
                </a:effectLst>
              </a:rPr>
              <a:t>一、合伙企业的解散 </a:t>
            </a:r>
          </a:p>
        </p:txBody>
      </p:sp>
      <p:sp>
        <p:nvSpPr>
          <p:cNvPr id="108546" name="Rectangle 3"/>
          <p:cNvSpPr>
            <a:spLocks noGrp="1" noChangeArrowheads="1"/>
          </p:cNvSpPr>
          <p:nvPr>
            <p:ph type="body" idx="4294967295"/>
          </p:nvPr>
        </p:nvSpPr>
        <p:spPr>
          <a:xfrm>
            <a:off x="457200" y="2114550"/>
            <a:ext cx="8153400" cy="3662363"/>
          </a:xfrm>
          <a:gradFill rotWithShape="1">
            <a:gsLst>
              <a:gs pos="0">
                <a:schemeClr val="bg2"/>
              </a:gs>
              <a:gs pos="100000">
                <a:srgbClr val="9FE7C3"/>
              </a:gs>
            </a:gsLst>
            <a:lin ang="5400000" scaled="1"/>
          </a:gradFill>
        </p:spPr>
        <p:txBody>
          <a:bodyPr anchor="ctr"/>
          <a:lstStyle/>
          <a:p>
            <a:pPr>
              <a:lnSpc>
                <a:spcPct val="90000"/>
              </a:lnSpc>
            </a:pPr>
            <a:r>
              <a:rPr lang="en-US" altLang="zh-CN" sz="2800" b="0" smtClean="0">
                <a:solidFill>
                  <a:srgbClr val="FF0000"/>
                </a:solidFill>
                <a:latin typeface="黑体" pitchFamily="49" charset="-122"/>
                <a:ea typeface="黑体" pitchFamily="49" charset="-122"/>
              </a:rPr>
              <a:t>1</a:t>
            </a:r>
            <a:r>
              <a:rPr lang="zh-CN" altLang="en-US" sz="2800" b="0" smtClean="0">
                <a:solidFill>
                  <a:srgbClr val="FF0000"/>
                </a:solidFill>
                <a:latin typeface="黑体" pitchFamily="49" charset="-122"/>
                <a:ea typeface="黑体" pitchFamily="49" charset="-122"/>
              </a:rPr>
              <a:t>、主观：</a:t>
            </a:r>
            <a:r>
              <a:rPr lang="en-US" altLang="zh-CN" sz="2800" b="0" smtClean="0">
                <a:latin typeface="黑体" pitchFamily="49" charset="-122"/>
                <a:ea typeface="黑体" pitchFamily="49" charset="-122"/>
              </a:rPr>
              <a:t>1</a:t>
            </a:r>
            <a:r>
              <a:rPr lang="zh-CN" altLang="en-US" sz="2800" b="0" smtClean="0">
                <a:latin typeface="黑体" pitchFamily="49" charset="-122"/>
                <a:ea typeface="黑体" pitchFamily="49" charset="-122"/>
              </a:rPr>
              <a:t>）经营期限届满，不愿继续经营的</a:t>
            </a:r>
          </a:p>
          <a:p>
            <a:pPr>
              <a:lnSpc>
                <a:spcPct val="90000"/>
              </a:lnSpc>
              <a:buFont typeface="Wingdings" pitchFamily="2" charset="2"/>
              <a:buNone/>
            </a:pPr>
            <a:r>
              <a:rPr lang="zh-CN" altLang="en-US" sz="2800" b="0" smtClean="0">
                <a:latin typeface="黑体" pitchFamily="49" charset="-122"/>
                <a:ea typeface="黑体" pitchFamily="49" charset="-122"/>
              </a:rPr>
              <a:t>           </a:t>
            </a:r>
            <a:r>
              <a:rPr lang="en-US" altLang="zh-CN" sz="2800" b="0" smtClean="0">
                <a:latin typeface="黑体" pitchFamily="49" charset="-122"/>
                <a:ea typeface="黑体" pitchFamily="49" charset="-122"/>
              </a:rPr>
              <a:t>2</a:t>
            </a:r>
            <a:r>
              <a:rPr lang="zh-CN" altLang="en-US" sz="2800" b="0" smtClean="0">
                <a:latin typeface="黑体" pitchFamily="49" charset="-122"/>
                <a:ea typeface="黑体" pitchFamily="49" charset="-122"/>
              </a:rPr>
              <a:t>）全体同意决定解散</a:t>
            </a:r>
          </a:p>
          <a:p>
            <a:pPr>
              <a:lnSpc>
                <a:spcPct val="90000"/>
              </a:lnSpc>
              <a:buFont typeface="Wingdings" pitchFamily="2" charset="2"/>
              <a:buNone/>
            </a:pPr>
            <a:r>
              <a:rPr lang="zh-CN" altLang="en-US" sz="2800" b="0" smtClean="0">
                <a:latin typeface="黑体" pitchFamily="49" charset="-122"/>
                <a:ea typeface="黑体" pitchFamily="49" charset="-122"/>
              </a:rPr>
              <a:t>           </a:t>
            </a:r>
            <a:r>
              <a:rPr lang="en-US" altLang="zh-CN" sz="2800" b="0" smtClean="0">
                <a:latin typeface="黑体" pitchFamily="49" charset="-122"/>
                <a:ea typeface="黑体" pitchFamily="49" charset="-122"/>
              </a:rPr>
              <a:t>3</a:t>
            </a:r>
            <a:r>
              <a:rPr lang="zh-CN" altLang="en-US" sz="2800" b="0" smtClean="0">
                <a:latin typeface="黑体" pitchFamily="49" charset="-122"/>
                <a:ea typeface="黑体" pitchFamily="49" charset="-122"/>
              </a:rPr>
              <a:t>）约定解散事由出现</a:t>
            </a:r>
          </a:p>
          <a:p>
            <a:pPr>
              <a:lnSpc>
                <a:spcPct val="90000"/>
              </a:lnSpc>
            </a:pPr>
            <a:r>
              <a:rPr lang="en-US" altLang="zh-CN" sz="2800" b="0" smtClean="0">
                <a:solidFill>
                  <a:srgbClr val="FF0000"/>
                </a:solidFill>
                <a:latin typeface="黑体" pitchFamily="49" charset="-122"/>
                <a:ea typeface="黑体" pitchFamily="49" charset="-122"/>
              </a:rPr>
              <a:t>2</a:t>
            </a:r>
            <a:r>
              <a:rPr lang="zh-CN" altLang="en-US" sz="2800" b="0" smtClean="0">
                <a:solidFill>
                  <a:srgbClr val="FF0000"/>
                </a:solidFill>
                <a:latin typeface="黑体" pitchFamily="49" charset="-122"/>
                <a:ea typeface="黑体" pitchFamily="49" charset="-122"/>
              </a:rPr>
              <a:t>、客观：</a:t>
            </a:r>
            <a:r>
              <a:rPr lang="en-US" altLang="zh-CN" sz="2800" b="0" smtClean="0">
                <a:latin typeface="黑体" pitchFamily="49" charset="-122"/>
                <a:ea typeface="黑体" pitchFamily="49" charset="-122"/>
              </a:rPr>
              <a:t>1</a:t>
            </a:r>
            <a:r>
              <a:rPr lang="zh-CN" altLang="en-US" sz="2800" b="0" smtClean="0">
                <a:latin typeface="黑体" pitchFamily="49" charset="-122"/>
                <a:ea typeface="黑体" pitchFamily="49" charset="-122"/>
              </a:rPr>
              <a:t>）不具备法定人数满三十天； </a:t>
            </a:r>
          </a:p>
          <a:p>
            <a:pPr>
              <a:lnSpc>
                <a:spcPct val="90000"/>
              </a:lnSpc>
              <a:buFont typeface="Wingdings" pitchFamily="2" charset="2"/>
              <a:buNone/>
            </a:pPr>
            <a:r>
              <a:rPr lang="zh-CN" altLang="en-US" sz="2800" b="0" smtClean="0">
                <a:latin typeface="黑体" pitchFamily="49" charset="-122"/>
                <a:ea typeface="黑体" pitchFamily="49" charset="-122"/>
              </a:rPr>
              <a:t>           </a:t>
            </a:r>
            <a:r>
              <a:rPr lang="en-US" altLang="zh-CN" sz="2800" b="0" smtClean="0">
                <a:latin typeface="黑体" pitchFamily="49" charset="-122"/>
                <a:ea typeface="黑体" pitchFamily="49" charset="-122"/>
              </a:rPr>
              <a:t>2</a:t>
            </a:r>
            <a:r>
              <a:rPr lang="zh-CN" altLang="en-US" sz="2800" b="0" smtClean="0">
                <a:latin typeface="黑体" pitchFamily="49" charset="-122"/>
                <a:ea typeface="黑体" pitchFamily="49" charset="-122"/>
              </a:rPr>
              <a:t>）合伙目的已经实现或者无法实现</a:t>
            </a:r>
          </a:p>
          <a:p>
            <a:pPr>
              <a:lnSpc>
                <a:spcPct val="90000"/>
              </a:lnSpc>
              <a:buFont typeface="Wingdings" pitchFamily="2" charset="2"/>
              <a:buNone/>
            </a:pPr>
            <a:r>
              <a:rPr lang="zh-CN" altLang="en-US" sz="2800" b="0" smtClean="0">
                <a:latin typeface="黑体" pitchFamily="49" charset="-122"/>
                <a:ea typeface="黑体" pitchFamily="49" charset="-122"/>
              </a:rPr>
              <a:t>           </a:t>
            </a:r>
            <a:r>
              <a:rPr lang="en-US" altLang="zh-CN" sz="2800" b="0" smtClean="0">
                <a:latin typeface="黑体" pitchFamily="49" charset="-122"/>
                <a:ea typeface="黑体" pitchFamily="49" charset="-122"/>
              </a:rPr>
              <a:t>3</a:t>
            </a:r>
            <a:r>
              <a:rPr lang="zh-CN" altLang="en-US" sz="2800" b="0" smtClean="0">
                <a:latin typeface="黑体" pitchFamily="49" charset="-122"/>
                <a:ea typeface="黑体" pitchFamily="49" charset="-122"/>
              </a:rPr>
              <a:t>）被依法吊销营业执照</a:t>
            </a:r>
          </a:p>
          <a:p>
            <a:pPr>
              <a:lnSpc>
                <a:spcPct val="90000"/>
              </a:lnSpc>
              <a:buFont typeface="Wingdings" pitchFamily="2" charset="2"/>
              <a:buNone/>
            </a:pPr>
            <a:r>
              <a:rPr lang="zh-CN" altLang="en-US" sz="2800" b="0" smtClean="0">
                <a:latin typeface="黑体" pitchFamily="49" charset="-122"/>
                <a:ea typeface="黑体" pitchFamily="49" charset="-122"/>
              </a:rPr>
              <a:t>           </a:t>
            </a:r>
            <a:r>
              <a:rPr lang="en-US" altLang="zh-CN" sz="2800" b="0" smtClean="0">
                <a:latin typeface="黑体" pitchFamily="49" charset="-122"/>
                <a:ea typeface="黑体" pitchFamily="49" charset="-122"/>
              </a:rPr>
              <a:t>4</a:t>
            </a:r>
            <a:r>
              <a:rPr lang="zh-CN" altLang="en-US" sz="2800" b="0" smtClean="0">
                <a:latin typeface="黑体" pitchFamily="49" charset="-122"/>
                <a:ea typeface="黑体" pitchFamily="49" charset="-122"/>
              </a:rPr>
              <a:t>）其他应当解散的原因出现</a:t>
            </a:r>
          </a:p>
        </p:txBody>
      </p:sp>
      <p:sp>
        <p:nvSpPr>
          <p:cNvPr id="47108" name="AutoShape 4"/>
          <p:cNvSpPr/>
          <p:nvPr/>
        </p:nvSpPr>
        <p:spPr bwMode="auto">
          <a:xfrm>
            <a:off x="395288" y="1052513"/>
            <a:ext cx="1655762" cy="790575"/>
          </a:xfrm>
          <a:prstGeom prst="borderCallout1">
            <a:avLst>
              <a:gd name="adj1" fmla="val 109639"/>
              <a:gd name="adj2" fmla="val 6903"/>
              <a:gd name="adj3" fmla="val 109639"/>
              <a:gd name="adj4" fmla="val 455704"/>
            </a:avLst>
          </a:prstGeom>
          <a:solidFill>
            <a:srgbClr val="9FE7C3"/>
          </a:solidFill>
          <a:ln w="28575" algn="ctr">
            <a:solidFill>
              <a:schemeClr val="folHlink"/>
            </a:solidFill>
            <a:miter lim="800000"/>
          </a:ln>
          <a:effectLst>
            <a:outerShdw dist="107763" dir="13500000" algn="ctr" rotWithShape="0">
              <a:schemeClr val="folHlink">
                <a:alpha val="50000"/>
              </a:schemeClr>
            </a:outerShdw>
          </a:effectLst>
        </p:spPr>
        <p:txBody>
          <a:bodyPr anchor="ctr"/>
          <a:lstStyle/>
          <a:p>
            <a:pPr algn="ctr">
              <a:buFontTx/>
              <a:buNone/>
              <a:defRPr/>
            </a:pPr>
            <a:r>
              <a:rPr lang="zh-CN" altLang="en-US" sz="3600" b="1">
                <a:solidFill>
                  <a:srgbClr val="C00000"/>
                </a:solidFill>
                <a:effectLst>
                  <a:outerShdw blurRad="38100" dist="38100" dir="2700000" algn="tl">
                    <a:srgbClr val="000000"/>
                  </a:outerShdw>
                </a:effectLst>
                <a:latin typeface="黑体" pitchFamily="2" charset="-122"/>
                <a:ea typeface="黑体" pitchFamily="2" charset="-122"/>
              </a:rPr>
              <a:t>解散</a:t>
            </a:r>
          </a:p>
        </p:txBody>
      </p:sp>
      <p:sp>
        <p:nvSpPr>
          <p:cNvPr id="108548" name="Rectangle 5"/>
          <p:cNvSpPr>
            <a:spLocks noChangeArrowheads="1"/>
          </p:cNvSpPr>
          <p:nvPr/>
        </p:nvSpPr>
        <p:spPr bwMode="auto">
          <a:xfrm>
            <a:off x="2209800" y="1295400"/>
            <a:ext cx="4535488" cy="5762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5000"/>
              <a:buFont typeface="Wingdings" pitchFamily="2" charset="2"/>
              <a:buNone/>
            </a:pPr>
            <a:r>
              <a:rPr lang="zh-CN" altLang="en-US" sz="2400" b="1"/>
              <a:t>解除合伙协议，企业终止活动</a:t>
            </a:r>
          </a:p>
        </p:txBody>
      </p:sp>
      <p:sp>
        <p:nvSpPr>
          <p:cNvPr id="47110" name="Rectangle 6"/>
          <p:cNvSpPr>
            <a:spLocks noChangeArrowheads="1"/>
          </p:cNvSpPr>
          <p:nvPr/>
        </p:nvSpPr>
        <p:spPr bwMode="auto">
          <a:xfrm>
            <a:off x="6500813" y="1071563"/>
            <a:ext cx="2357437" cy="584200"/>
          </a:xfrm>
          <a:prstGeom prst="rect">
            <a:avLst/>
          </a:prstGeom>
          <a:noFill/>
          <a:ln w="9525">
            <a:noFill/>
            <a:miter lim="800000"/>
          </a:ln>
          <a:effectLst/>
        </p:spPr>
        <p:txBody>
          <a:bodyPr>
            <a:spAutoFit/>
          </a:bodyPr>
          <a:lstStyle/>
          <a:p>
            <a:pPr>
              <a:buFontTx/>
              <a:buNone/>
              <a:defRPr/>
            </a:pPr>
            <a:r>
              <a:rPr lang="zh-CN" altLang="en-US" sz="3200" b="1" dirty="0">
                <a:solidFill>
                  <a:srgbClr val="B71528"/>
                </a:solidFill>
                <a:effectLst>
                  <a:outerShdw blurRad="38100" dist="38100" dir="2700000" algn="tl">
                    <a:srgbClr val="000000"/>
                  </a:outerShdw>
                </a:effectLst>
              </a:rPr>
              <a:t>解散的原因</a:t>
            </a:r>
          </a:p>
        </p:txBody>
      </p:sp>
      <p:sp>
        <p:nvSpPr>
          <p:cNvPr id="108550" name="Rectangle 7"/>
          <p:cNvSpPr>
            <a:spLocks noChangeArrowheads="1"/>
          </p:cNvSpPr>
          <p:nvPr/>
        </p:nvSpPr>
        <p:spPr bwMode="auto">
          <a:xfrm>
            <a:off x="323850" y="5805488"/>
            <a:ext cx="6443663" cy="701675"/>
          </a:xfrm>
          <a:prstGeom prst="rect">
            <a:avLst/>
          </a:prstGeom>
          <a:noFill/>
          <a:ln w="9525">
            <a:noFill/>
            <a:miter lim="800000"/>
            <a:headEnd/>
            <a:tailEnd/>
          </a:ln>
        </p:spPr>
        <p:txBody>
          <a:bodyPr anchor="ctr">
            <a:spAutoFit/>
          </a:bodyPr>
          <a:lstStyle/>
          <a:p>
            <a:r>
              <a:rPr lang="zh-CN" altLang="en-US" sz="2000" b="1">
                <a:solidFill>
                  <a:srgbClr val="0000EA"/>
                </a:solidFill>
              </a:rPr>
              <a:t>有限合伙企业仅剩有限合伙人的，应当解散；</a:t>
            </a:r>
          </a:p>
          <a:p>
            <a:r>
              <a:rPr lang="zh-CN" altLang="en-US" sz="2000" b="1">
                <a:solidFill>
                  <a:srgbClr val="0000EA"/>
                </a:solidFill>
              </a:rPr>
              <a:t>有限合伙企业仅剩普通合伙人的，转为普通合伙企业。 </a:t>
            </a:r>
          </a:p>
        </p:txBody>
      </p:sp>
      <p:pic>
        <p:nvPicPr>
          <p:cNvPr id="108551" name="Picture 8" descr="0006"/>
          <p:cNvPicPr>
            <a:picLocks noChangeAspect="1" noChangeArrowheads="1"/>
          </p:cNvPicPr>
          <p:nvPr/>
        </p:nvPicPr>
        <p:blipFill>
          <a:blip r:embed="rId2" cstate="print"/>
          <a:srcRect/>
          <a:stretch>
            <a:fillRect/>
          </a:stretch>
        </p:blipFill>
        <p:spPr bwMode="auto">
          <a:xfrm>
            <a:off x="7164388" y="5300663"/>
            <a:ext cx="1368425" cy="1320800"/>
          </a:xfrm>
          <a:prstGeom prst="rect">
            <a:avLst/>
          </a:prstGeom>
          <a:noFill/>
          <a:ln w="9525">
            <a:noFill/>
            <a:miter lim="800000"/>
            <a:headEnd/>
            <a:tailEnd/>
          </a:ln>
        </p:spPr>
      </p:pic>
      <p:sp>
        <p:nvSpPr>
          <p:cNvPr id="108552"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noChangeArrowheads="1"/>
          </p:cNvSpPr>
          <p:nvPr>
            <p:ph type="body" idx="4294967295"/>
          </p:nvPr>
        </p:nvSpPr>
        <p:spPr>
          <a:xfrm>
            <a:off x="179388" y="2420938"/>
            <a:ext cx="4752975" cy="3529012"/>
          </a:xfrm>
          <a:gradFill rotWithShape="1">
            <a:gsLst>
              <a:gs pos="0">
                <a:schemeClr val="bg2"/>
              </a:gs>
              <a:gs pos="100000">
                <a:srgbClr val="9FE7C3"/>
              </a:gs>
            </a:gsLst>
            <a:lin ang="5400000" scaled="1"/>
          </a:gradFill>
          <a:ln w="28575">
            <a:solidFill>
              <a:srgbClr val="EE8E00"/>
            </a:solidFill>
          </a:ln>
        </p:spPr>
        <p:txBody>
          <a:bodyPr anchor="ctr"/>
          <a:lstStyle/>
          <a:p>
            <a:pPr>
              <a:lnSpc>
                <a:spcPct val="80000"/>
              </a:lnSpc>
              <a:buFont typeface="Wingdings" pitchFamily="2" charset="2"/>
              <a:buNone/>
            </a:pPr>
            <a:r>
              <a:rPr lang="en-US" altLang="zh-CN" sz="2800" b="0" smtClean="0">
                <a:latin typeface="黑体" pitchFamily="49" charset="-122"/>
                <a:ea typeface="黑体" pitchFamily="49" charset="-122"/>
              </a:rPr>
              <a:t>      </a:t>
            </a:r>
            <a:r>
              <a:rPr lang="zh-CN" altLang="en-US" sz="2800" b="0" smtClean="0">
                <a:latin typeface="仿宋_GB2312" pitchFamily="49" charset="-122"/>
                <a:ea typeface="仿宋_GB2312" pitchFamily="49" charset="-122"/>
              </a:rPr>
              <a:t>清算人的确定</a:t>
            </a:r>
            <a:r>
              <a:rPr lang="en-US" altLang="zh-CN" sz="2800" b="0" smtClean="0">
                <a:latin typeface="黑体"/>
                <a:ea typeface="仿宋_GB2312" pitchFamily="49" charset="-122"/>
                <a:sym typeface="Wingdings" pitchFamily="2" charset="2"/>
              </a:rPr>
              <a:t>——</a:t>
            </a:r>
            <a:r>
              <a:rPr lang="zh-CN" altLang="en-US" sz="2800" b="0" smtClean="0">
                <a:latin typeface="仿宋_GB2312" pitchFamily="49" charset="-122"/>
                <a:ea typeface="仿宋_GB2312" pitchFamily="49" charset="-122"/>
              </a:rPr>
              <a:t>自解散</a:t>
            </a:r>
            <a:r>
              <a:rPr lang="en-US" altLang="zh-CN" sz="2800" b="0" smtClean="0">
                <a:latin typeface="仿宋_GB2312" pitchFamily="49" charset="-122"/>
                <a:ea typeface="仿宋_GB2312" pitchFamily="49" charset="-122"/>
              </a:rPr>
              <a:t>15</a:t>
            </a:r>
            <a:r>
              <a:rPr lang="zh-CN" altLang="en-US" sz="2800" b="0" smtClean="0">
                <a:latin typeface="仿宋_GB2312" pitchFamily="49" charset="-122"/>
                <a:ea typeface="仿宋_GB2312" pitchFamily="49" charset="-122"/>
              </a:rPr>
              <a:t>日内确定</a:t>
            </a:r>
          </a:p>
          <a:p>
            <a:pPr>
              <a:lnSpc>
                <a:spcPct val="80000"/>
              </a:lnSpc>
              <a:buFont typeface="Wingdings" pitchFamily="2" charset="2"/>
              <a:buNone/>
            </a:pPr>
            <a:r>
              <a:rPr lang="en-US" altLang="zh-CN" sz="2800" b="0" smtClean="0">
                <a:latin typeface="仿宋_GB2312" pitchFamily="49" charset="-122"/>
                <a:ea typeface="仿宋_GB2312" pitchFamily="49" charset="-122"/>
              </a:rPr>
              <a:t>1</a:t>
            </a:r>
            <a:r>
              <a:rPr lang="zh-CN" altLang="en-US" sz="2800" b="0" smtClean="0">
                <a:latin typeface="仿宋_GB2312" pitchFamily="49" charset="-122"/>
                <a:ea typeface="仿宋_GB2312" pitchFamily="49" charset="-122"/>
              </a:rPr>
              <a:t>、全体合伙人担任</a:t>
            </a:r>
          </a:p>
          <a:p>
            <a:pPr>
              <a:lnSpc>
                <a:spcPct val="80000"/>
              </a:lnSpc>
              <a:buFont typeface="Wingdings" pitchFamily="2" charset="2"/>
              <a:buNone/>
            </a:pPr>
            <a:r>
              <a:rPr lang="en-US" altLang="zh-CN" sz="2800" b="0" smtClean="0">
                <a:latin typeface="仿宋_GB2312" pitchFamily="49" charset="-122"/>
                <a:ea typeface="仿宋_GB2312" pitchFamily="49" charset="-122"/>
              </a:rPr>
              <a:t>2</a:t>
            </a:r>
            <a:r>
              <a:rPr lang="zh-CN" altLang="en-US" sz="2800" b="0" smtClean="0">
                <a:latin typeface="仿宋_GB2312" pitchFamily="49" charset="-122"/>
                <a:ea typeface="仿宋_GB2312" pitchFamily="49" charset="-122"/>
              </a:rPr>
              <a:t>、经过半数合伙人同意指定或委托担任</a:t>
            </a:r>
          </a:p>
          <a:p>
            <a:pPr>
              <a:lnSpc>
                <a:spcPct val="80000"/>
              </a:lnSpc>
              <a:buFont typeface="Wingdings" pitchFamily="2" charset="2"/>
              <a:buNone/>
            </a:pPr>
            <a:r>
              <a:rPr lang="en-US" altLang="zh-CN" sz="2800" b="0" smtClean="0">
                <a:latin typeface="仿宋_GB2312" pitchFamily="49" charset="-122"/>
                <a:ea typeface="仿宋_GB2312" pitchFamily="49" charset="-122"/>
              </a:rPr>
              <a:t>3</a:t>
            </a:r>
            <a:r>
              <a:rPr lang="zh-CN" altLang="en-US" sz="2800" b="0" smtClean="0">
                <a:latin typeface="仿宋_GB2312" pitchFamily="49" charset="-122"/>
                <a:ea typeface="仿宋_GB2312" pitchFamily="49" charset="-122"/>
              </a:rPr>
              <a:t>、</a:t>
            </a:r>
            <a:r>
              <a:rPr lang="en-US" altLang="zh-CN" sz="2800" b="0" smtClean="0">
                <a:latin typeface="仿宋_GB2312" pitchFamily="49" charset="-122"/>
                <a:ea typeface="仿宋_GB2312" pitchFamily="49" charset="-122"/>
              </a:rPr>
              <a:t>15</a:t>
            </a:r>
            <a:r>
              <a:rPr lang="zh-CN" altLang="en-US" sz="2800" b="0" smtClean="0">
                <a:latin typeface="仿宋_GB2312" pitchFamily="49" charset="-122"/>
                <a:ea typeface="仿宋_GB2312" pitchFamily="49" charset="-122"/>
              </a:rPr>
              <a:t>日内未确定，可申请法院指定</a:t>
            </a:r>
          </a:p>
        </p:txBody>
      </p:sp>
      <p:sp>
        <p:nvSpPr>
          <p:cNvPr id="49156" name="AutoShape 4"/>
          <p:cNvSpPr/>
          <p:nvPr/>
        </p:nvSpPr>
        <p:spPr bwMode="auto">
          <a:xfrm>
            <a:off x="395288" y="1196975"/>
            <a:ext cx="1655762" cy="790575"/>
          </a:xfrm>
          <a:prstGeom prst="borderCallout1">
            <a:avLst>
              <a:gd name="adj1" fmla="val 127713"/>
              <a:gd name="adj2" fmla="val 6903"/>
              <a:gd name="adj3" fmla="val 127713"/>
              <a:gd name="adj4" fmla="val 455704"/>
            </a:avLst>
          </a:prstGeom>
          <a:solidFill>
            <a:srgbClr val="9FE7C3"/>
          </a:solidFill>
          <a:ln w="28575" algn="ctr">
            <a:solidFill>
              <a:schemeClr val="folHlink"/>
            </a:solidFill>
            <a:miter lim="800000"/>
          </a:ln>
          <a:effectLst>
            <a:outerShdw dist="107763" dir="13500000" algn="ctr" rotWithShape="0">
              <a:schemeClr val="folHlink">
                <a:alpha val="50000"/>
              </a:schemeClr>
            </a:outerShdw>
          </a:effectLst>
        </p:spPr>
        <p:txBody>
          <a:bodyPr anchor="ctr"/>
          <a:lstStyle/>
          <a:p>
            <a:pPr algn="ctr"/>
            <a:r>
              <a:rPr lang="zh-CN" altLang="en-US" sz="3600" b="1" noProof="1">
                <a:solidFill>
                  <a:srgbClr val="C00000"/>
                </a:solidFill>
                <a:effectLst>
                  <a:outerShdw blurRad="38100" dist="38100" dir="2700000">
                    <a:srgbClr val="C0C0C0"/>
                  </a:outerShdw>
                </a:effectLst>
                <a:latin typeface="黑体" pitchFamily="2" charset="-122"/>
                <a:ea typeface="黑体" pitchFamily="2" charset="-122"/>
                <a:cs typeface="+mn-ea"/>
              </a:rPr>
              <a:t>清算</a:t>
            </a:r>
            <a:endParaRPr lang="zh-CN" altLang="en-US" sz="3600" b="1" noProof="1">
              <a:solidFill>
                <a:srgbClr val="C00000"/>
              </a:solidFill>
              <a:effectLst>
                <a:outerShdw blurRad="38100" dist="38100" dir="2700000">
                  <a:srgbClr val="C0C0C0"/>
                </a:outerShdw>
              </a:effectLst>
              <a:latin typeface="黑体" pitchFamily="2" charset="-122"/>
              <a:ea typeface="黑体" pitchFamily="2" charset="-122"/>
            </a:endParaRPr>
          </a:p>
        </p:txBody>
      </p:sp>
      <p:sp>
        <p:nvSpPr>
          <p:cNvPr id="109571" name="Rectangle 5"/>
          <p:cNvSpPr>
            <a:spLocks noChangeArrowheads="1"/>
          </p:cNvSpPr>
          <p:nvPr/>
        </p:nvSpPr>
        <p:spPr bwMode="auto">
          <a:xfrm>
            <a:off x="2195513" y="1341438"/>
            <a:ext cx="6624637" cy="576262"/>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5000"/>
              <a:buFont typeface="Wingdings" pitchFamily="2" charset="2"/>
              <a:buNone/>
            </a:pPr>
            <a:r>
              <a:rPr lang="zh-CN" altLang="en-US" sz="2400" b="1"/>
              <a:t>企业解散，必须进行清算，并通知和公告债权人</a:t>
            </a:r>
          </a:p>
        </p:txBody>
      </p:sp>
      <p:sp>
        <p:nvSpPr>
          <p:cNvPr id="109572" name="AutoShape 6"/>
          <p:cNvSpPr>
            <a:spLocks noChangeArrowheads="1"/>
          </p:cNvSpPr>
          <p:nvPr/>
        </p:nvSpPr>
        <p:spPr bwMode="auto">
          <a:xfrm>
            <a:off x="5364163" y="2420938"/>
            <a:ext cx="3455987" cy="3887787"/>
          </a:xfrm>
          <a:prstGeom prst="flowChartMultidocument">
            <a:avLst/>
          </a:prstGeom>
          <a:solidFill>
            <a:srgbClr val="ECF99D"/>
          </a:solidFill>
          <a:ln w="9525">
            <a:solidFill>
              <a:schemeClr val="tx1"/>
            </a:solidFill>
            <a:miter lim="800000"/>
            <a:headEnd/>
            <a:tailEnd/>
          </a:ln>
        </p:spPr>
        <p:txBody>
          <a:bodyPr anchor="ctr"/>
          <a:lstStyle/>
          <a:p>
            <a:r>
              <a:rPr lang="zh-CN" altLang="en-US" b="1">
                <a:solidFill>
                  <a:srgbClr val="810F1D"/>
                </a:solidFill>
              </a:rPr>
              <a:t>清算人的职责：</a:t>
            </a:r>
          </a:p>
          <a:p>
            <a:r>
              <a:rPr lang="en-US" altLang="zh-CN" b="1">
                <a:solidFill>
                  <a:srgbClr val="810F1D"/>
                </a:solidFill>
              </a:rPr>
              <a:t>1</a:t>
            </a:r>
            <a:r>
              <a:rPr lang="zh-CN" altLang="en-US" b="1">
                <a:solidFill>
                  <a:srgbClr val="810F1D"/>
                </a:solidFill>
              </a:rPr>
              <a:t>、清理企业财产，编制资产负债表和财产清单；</a:t>
            </a:r>
          </a:p>
          <a:p>
            <a:r>
              <a:rPr lang="en-US" altLang="zh-CN" b="1">
                <a:solidFill>
                  <a:srgbClr val="810F1D"/>
                </a:solidFill>
              </a:rPr>
              <a:t>2</a:t>
            </a:r>
            <a:r>
              <a:rPr lang="zh-CN" altLang="en-US" b="1">
                <a:solidFill>
                  <a:srgbClr val="810F1D"/>
                </a:solidFill>
              </a:rPr>
              <a:t>、处理未了解事务；</a:t>
            </a:r>
          </a:p>
          <a:p>
            <a:r>
              <a:rPr lang="en-US" altLang="zh-CN" b="1">
                <a:solidFill>
                  <a:srgbClr val="810F1D"/>
                </a:solidFill>
              </a:rPr>
              <a:t>3</a:t>
            </a:r>
            <a:r>
              <a:rPr lang="zh-CN" altLang="en-US" b="1">
                <a:solidFill>
                  <a:srgbClr val="810F1D"/>
                </a:solidFill>
              </a:rPr>
              <a:t>、清缴欠税</a:t>
            </a:r>
          </a:p>
          <a:p>
            <a:r>
              <a:rPr lang="en-US" altLang="zh-CN" b="1">
                <a:solidFill>
                  <a:srgbClr val="810F1D"/>
                </a:solidFill>
              </a:rPr>
              <a:t>4</a:t>
            </a:r>
            <a:r>
              <a:rPr lang="zh-CN" altLang="en-US" b="1">
                <a:solidFill>
                  <a:srgbClr val="810F1D"/>
                </a:solidFill>
              </a:rPr>
              <a:t>、清理债权、债务</a:t>
            </a:r>
          </a:p>
          <a:p>
            <a:r>
              <a:rPr lang="en-US" altLang="zh-CN" b="1">
                <a:solidFill>
                  <a:srgbClr val="810F1D"/>
                </a:solidFill>
              </a:rPr>
              <a:t>5</a:t>
            </a:r>
            <a:r>
              <a:rPr lang="zh-CN" altLang="en-US" b="1">
                <a:solidFill>
                  <a:srgbClr val="810F1D"/>
                </a:solidFill>
              </a:rPr>
              <a:t>、处理剩余财产；</a:t>
            </a:r>
          </a:p>
          <a:p>
            <a:r>
              <a:rPr lang="en-US" altLang="zh-CN" b="1">
                <a:solidFill>
                  <a:srgbClr val="810F1D"/>
                </a:solidFill>
              </a:rPr>
              <a:t>6</a:t>
            </a:r>
            <a:r>
              <a:rPr lang="zh-CN" altLang="en-US" b="1">
                <a:solidFill>
                  <a:srgbClr val="810F1D"/>
                </a:solidFill>
              </a:rPr>
              <a:t>、代表合伙企业参与民事诉讼活动</a:t>
            </a:r>
          </a:p>
        </p:txBody>
      </p:sp>
      <p:sp>
        <p:nvSpPr>
          <p:cNvPr id="49160" name="AutoShape 8"/>
          <p:cNvSpPr>
            <a:spLocks noChangeArrowheads="1"/>
          </p:cNvSpPr>
          <p:nvPr/>
        </p:nvSpPr>
        <p:spPr bwMode="auto">
          <a:xfrm>
            <a:off x="4953000" y="3581400"/>
            <a:ext cx="431800" cy="431800"/>
          </a:xfrm>
          <a:prstGeom prst="rightArrow">
            <a:avLst>
              <a:gd name="adj1" fmla="val 50000"/>
              <a:gd name="adj2" fmla="val 25000"/>
            </a:avLst>
          </a:prstGeom>
          <a:solidFill>
            <a:srgbClr val="9FE7C3"/>
          </a:solidFill>
          <a:ln w="9525">
            <a:solidFill>
              <a:srgbClr val="EE8E00"/>
            </a:solidFill>
            <a:miter lim="800000"/>
          </a:ln>
          <a:effectLst/>
        </p:spPr>
        <p:txBody>
          <a:bodyPr wrap="none" anchor="ctr"/>
          <a:lstStyle/>
          <a:p>
            <a:pPr>
              <a:buFontTx/>
              <a:buNone/>
              <a:defRPr/>
            </a:pPr>
            <a:endParaRPr lang="zh-CN" altLang="en-US" sz="2400" b="1">
              <a:effectLst>
                <a:outerShdw blurRad="38100" dist="38100" dir="2700000" algn="tl">
                  <a:srgbClr val="000000">
                    <a:alpha val="43137"/>
                  </a:srgbClr>
                </a:outerShdw>
              </a:effectLst>
            </a:endParaRPr>
          </a:p>
        </p:txBody>
      </p:sp>
      <p:sp>
        <p:nvSpPr>
          <p:cNvPr id="222217" name="Rectangle 2"/>
          <p:cNvSpPr/>
          <p:nvPr/>
        </p:nvSpPr>
        <p:spPr>
          <a:xfrm>
            <a:off x="228600" y="381000"/>
            <a:ext cx="7315200" cy="598488"/>
          </a:xfrm>
          <a:prstGeom prst="rect">
            <a:avLst/>
          </a:prstGeom>
          <a:noFill/>
          <a:ln w="9525">
            <a:noFill/>
            <a:miter/>
          </a:ln>
        </p:spPr>
        <p:txBody>
          <a:bodyPr anchor="ctr" anchorCtr="1"/>
          <a:lstStyle>
            <a:lvl1pPr marL="0" lvl="0" indent="0" algn="l" defTabSz="914400" eaLnBrk="1" fontAlgn="base" latinLnBrk="0" hangingPunct="1">
              <a:lnSpc>
                <a:spcPct val="100000"/>
              </a:lnSpc>
              <a:spcBef>
                <a:spcPct val="0"/>
              </a:spcBef>
              <a:spcAft>
                <a:spcPct val="0"/>
              </a:spcAft>
              <a:buClr>
                <a:srgbClr val="000000"/>
              </a:buClr>
              <a:buNone/>
              <a:defRPr sz="4400" b="0" i="0" u="none" kern="1200" baseline="0">
                <a:solidFill>
                  <a:schemeClr val="bg1"/>
                </a:solidFill>
                <a:latin typeface="华文中宋" pitchFamily="2" charset="-122"/>
                <a:ea typeface="华文中宋" pitchFamily="2" charset="-122"/>
              </a:defRPr>
            </a:lvl1pPr>
          </a:lstStyle>
          <a:p>
            <a:r>
              <a:rPr lang="zh-CN" altLang="en-US" sz="3600" b="1" noProof="1">
                <a:effectLst>
                  <a:outerShdw blurRad="38100" dist="38100" dir="2700000">
                    <a:srgbClr val="C0C0C0"/>
                  </a:outerShdw>
                </a:effectLst>
                <a:cs typeface="+mn-ea"/>
              </a:rPr>
              <a:t>二、合伙企业的清算</a:t>
            </a:r>
            <a:endParaRPr lang="zh-CN" altLang="en-US" sz="3600" b="1" noProof="1">
              <a:effectLst>
                <a:outerShdw blurRad="38100" dist="38100" dir="2700000">
                  <a:srgbClr val="C0C0C0"/>
                </a:outerShdw>
              </a:effectLst>
            </a:endParaRPr>
          </a:p>
        </p:txBody>
      </p:sp>
      <p:sp>
        <p:nvSpPr>
          <p:cNvPr id="10957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223233"/>
          <p:cNvSpPr>
            <a:spLocks noGrp="1" noRot="1" noChangeArrowheads="1"/>
          </p:cNvSpPr>
          <p:nvPr>
            <p:ph type="title"/>
          </p:nvPr>
        </p:nvSpPr>
        <p:spPr>
          <a:xfrm>
            <a:off x="1593850" y="420688"/>
            <a:ext cx="7048500" cy="712787"/>
          </a:xfrm>
        </p:spPr>
        <p:txBody>
          <a:bodyPr/>
          <a:lstStyle/>
          <a:p>
            <a:r>
              <a:rPr lang="zh-CN" altLang="en-US" sz="3600" smtClean="0"/>
              <a:t>通知债权人</a:t>
            </a:r>
          </a:p>
        </p:txBody>
      </p:sp>
      <p:sp>
        <p:nvSpPr>
          <p:cNvPr id="110594" name="文本占位符 223234"/>
          <p:cNvSpPr>
            <a:spLocks noGrp="1" noRot="1" noChangeArrowheads="1"/>
          </p:cNvSpPr>
          <p:nvPr>
            <p:ph type="body" idx="1"/>
          </p:nvPr>
        </p:nvSpPr>
        <p:spPr>
          <a:xfrm>
            <a:off x="323850" y="1343025"/>
            <a:ext cx="8713788" cy="4757738"/>
          </a:xfrm>
        </p:spPr>
        <p:txBody>
          <a:bodyPr/>
          <a:lstStyle/>
          <a:p>
            <a:pPr>
              <a:buFont typeface="Wingdings" pitchFamily="2" charset="2"/>
              <a:buNone/>
            </a:pPr>
            <a:r>
              <a:rPr lang="en-US" altLang="zh-CN" sz="2800" smtClean="0"/>
              <a:t>1.</a:t>
            </a:r>
            <a:r>
              <a:rPr lang="zh-CN" altLang="en-US" sz="2800" smtClean="0"/>
              <a:t>清算人自被确定之日起</a:t>
            </a:r>
            <a:r>
              <a:rPr lang="en-US" altLang="zh-CN" sz="2800" smtClean="0"/>
              <a:t>10</a:t>
            </a:r>
            <a:r>
              <a:rPr lang="zh-CN" altLang="en-US" sz="2800" smtClean="0"/>
              <a:t>日内将合伙企业解散事项通知债权人，并于</a:t>
            </a:r>
            <a:r>
              <a:rPr lang="en-US" altLang="zh-CN" sz="2800" smtClean="0"/>
              <a:t>60</a:t>
            </a:r>
            <a:r>
              <a:rPr lang="zh-CN" altLang="en-US" sz="2800" smtClean="0"/>
              <a:t>日内在报纸上公告</a:t>
            </a:r>
          </a:p>
          <a:p>
            <a:pPr>
              <a:buFont typeface="Wingdings" pitchFamily="2" charset="2"/>
              <a:buNone/>
            </a:pPr>
            <a:r>
              <a:rPr lang="en-US" altLang="zh-CN" sz="2800" smtClean="0"/>
              <a:t>2.</a:t>
            </a:r>
            <a:r>
              <a:rPr lang="zh-CN" altLang="en-US" sz="2800" smtClean="0"/>
              <a:t>债权人应当自接到通知书之日起</a:t>
            </a:r>
            <a:r>
              <a:rPr lang="en-US" altLang="zh-CN" sz="2800" smtClean="0"/>
              <a:t>30</a:t>
            </a:r>
            <a:r>
              <a:rPr lang="zh-CN" altLang="en-US" sz="2800" smtClean="0"/>
              <a:t>日内，未接到通知书的自公告之日起</a:t>
            </a:r>
            <a:r>
              <a:rPr lang="en-US" altLang="zh-CN" sz="2800" smtClean="0"/>
              <a:t>45</a:t>
            </a:r>
            <a:r>
              <a:rPr lang="zh-CN" altLang="en-US" sz="2800" smtClean="0"/>
              <a:t>日内，向清算人申报债权</a:t>
            </a:r>
          </a:p>
          <a:p>
            <a:pPr>
              <a:buFont typeface="Wingdings" pitchFamily="2" charset="2"/>
              <a:buNone/>
            </a:pPr>
            <a:r>
              <a:rPr lang="en-US" altLang="zh-CN" sz="2800" smtClean="0"/>
              <a:t>3.</a:t>
            </a:r>
            <a:r>
              <a:rPr lang="zh-CN" altLang="en-US" sz="2800" smtClean="0"/>
              <a:t>债权人申报债权，应当说明债权的有关事项，并提供证明材料</a:t>
            </a:r>
          </a:p>
          <a:p>
            <a:pPr>
              <a:buFont typeface="Wingdings" pitchFamily="2" charset="2"/>
              <a:buNone/>
            </a:pPr>
            <a:r>
              <a:rPr lang="en-US" altLang="zh-CN" sz="2800" smtClean="0"/>
              <a:t>4.</a:t>
            </a:r>
            <a:r>
              <a:rPr lang="zh-CN" altLang="en-US" sz="2800" smtClean="0"/>
              <a:t>清算人应当对债权进行登记。清算期间，合伙企业存续，但不得开展与清算无关的经营活动</a:t>
            </a:r>
          </a:p>
        </p:txBody>
      </p:sp>
      <p:sp>
        <p:nvSpPr>
          <p:cNvPr id="11059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41985"/>
          <p:cNvSpPr>
            <a:spLocks noGrp="1"/>
          </p:cNvSpPr>
          <p:nvPr>
            <p:ph type="title"/>
          </p:nvPr>
        </p:nvSpPr>
        <p:spPr/>
        <p:txBody>
          <a:bodyPr/>
          <a:lstStyle/>
          <a:p>
            <a:r>
              <a:rPr lang="zh-CN" altLang="en-US" sz="3200" b="1" noProof="1">
                <a:effectLst>
                  <a:outerShdw blurRad="38100" dist="38100" dir="2700000">
                    <a:srgbClr val="C0C0C0"/>
                  </a:outerShdw>
                </a:effectLst>
                <a:latin typeface="黑体" pitchFamily="2" charset="-122"/>
                <a:ea typeface="黑体" pitchFamily="2" charset="-122"/>
              </a:rPr>
              <a:t>三、合伙企业财产的偿债顺序</a:t>
            </a:r>
          </a:p>
        </p:txBody>
      </p:sp>
      <p:sp>
        <p:nvSpPr>
          <p:cNvPr id="111618" name="文本占位符 41986"/>
          <p:cNvSpPr>
            <a:spLocks noGrp="1" noChangeArrowheads="1"/>
          </p:cNvSpPr>
          <p:nvPr>
            <p:ph type="body" idx="1"/>
          </p:nvPr>
        </p:nvSpPr>
        <p:spPr/>
        <p:txBody>
          <a:bodyPr/>
          <a:lstStyle/>
          <a:p>
            <a:pPr marL="723900" indent="-723900">
              <a:buSzTx/>
              <a:buFont typeface="Wingdings" pitchFamily="2" charset="2"/>
              <a:buAutoNum type="circleNumDbPlain"/>
            </a:pPr>
            <a:r>
              <a:rPr lang="zh-CN" altLang="en-US" smtClean="0"/>
              <a:t>支付清算费用</a:t>
            </a:r>
          </a:p>
          <a:p>
            <a:pPr marL="723900" indent="-723900">
              <a:buSzTx/>
              <a:buFont typeface="Wingdings" pitchFamily="2" charset="2"/>
              <a:buAutoNum type="circleNumDbPlain"/>
            </a:pPr>
            <a:r>
              <a:rPr lang="zh-CN" altLang="en-US" smtClean="0"/>
              <a:t>职工工资、社会保险费用、法定补偿金</a:t>
            </a:r>
          </a:p>
          <a:p>
            <a:pPr marL="723900" indent="-723900">
              <a:buSzTx/>
              <a:buFont typeface="Wingdings" pitchFamily="2" charset="2"/>
              <a:buAutoNum type="circleNumDbPlain"/>
            </a:pPr>
            <a:r>
              <a:rPr lang="zh-CN" altLang="en-US" smtClean="0"/>
              <a:t>缴纳所欠税款</a:t>
            </a:r>
          </a:p>
          <a:p>
            <a:pPr marL="723900" indent="-723900">
              <a:buSzTx/>
              <a:buFont typeface="Wingdings" pitchFamily="2" charset="2"/>
              <a:buAutoNum type="circleNumDbPlain"/>
            </a:pPr>
            <a:r>
              <a:rPr lang="zh-CN" altLang="en-US" smtClean="0"/>
              <a:t>清偿债务</a:t>
            </a:r>
          </a:p>
          <a:p>
            <a:pPr marL="723900" indent="-723900">
              <a:buSzTx/>
              <a:buFont typeface="Wingdings" pitchFamily="2" charset="2"/>
              <a:buAutoNum type="circleNumDbPlain"/>
            </a:pPr>
            <a:r>
              <a:rPr lang="zh-CN" altLang="en-US" smtClean="0"/>
              <a:t>剩余财产</a:t>
            </a:r>
          </a:p>
          <a:p>
            <a:pPr marL="1066800" lvl="1" indent="-609600"/>
            <a:r>
              <a:rPr lang="zh-CN" altLang="en-US" smtClean="0">
                <a:solidFill>
                  <a:srgbClr val="FF0000"/>
                </a:solidFill>
              </a:rPr>
              <a:t>如何进行分配？</a:t>
            </a:r>
          </a:p>
        </p:txBody>
      </p:sp>
      <p:sp>
        <p:nvSpPr>
          <p:cNvPr id="11161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文本占位符 43010"/>
          <p:cNvSpPr>
            <a:spLocks noGrp="1" noChangeArrowheads="1"/>
          </p:cNvSpPr>
          <p:nvPr>
            <p:ph type="body" idx="1"/>
          </p:nvPr>
        </p:nvSpPr>
        <p:spPr/>
        <p:txBody>
          <a:bodyPr/>
          <a:lstStyle/>
          <a:p>
            <a:r>
              <a:rPr lang="zh-CN" altLang="en-US" smtClean="0"/>
              <a:t>合伙企业注销后，原</a:t>
            </a:r>
            <a:r>
              <a:rPr lang="zh-CN" altLang="en-US" smtClean="0">
                <a:solidFill>
                  <a:srgbClr val="FF0000"/>
                </a:solidFill>
              </a:rPr>
              <a:t>普通合伙人</a:t>
            </a:r>
            <a:r>
              <a:rPr lang="zh-CN" altLang="en-US" smtClean="0"/>
              <a:t>对合伙企业存续期间的债务仍应承担</a:t>
            </a:r>
            <a:r>
              <a:rPr lang="zh-CN" altLang="en-US" smtClean="0">
                <a:solidFill>
                  <a:srgbClr val="FF0000"/>
                </a:solidFill>
              </a:rPr>
              <a:t>无限连带责任</a:t>
            </a:r>
            <a:r>
              <a:rPr lang="zh-CN" altLang="en-US" smtClean="0"/>
              <a:t>。</a:t>
            </a:r>
          </a:p>
        </p:txBody>
      </p:sp>
      <p:sp>
        <p:nvSpPr>
          <p:cNvPr id="112642" name="标题 43011"/>
          <p:cNvSpPr>
            <a:spLocks noGrp="1" noChangeArrowheads="1"/>
          </p:cNvSpPr>
          <p:nvPr>
            <p:ph type="title"/>
          </p:nvPr>
        </p:nvSpPr>
        <p:spPr/>
        <p:txBody>
          <a:bodyPr/>
          <a:lstStyle/>
          <a:p>
            <a:endParaRPr lang="zh-CN" altLang="zh-CN" smtClean="0"/>
          </a:p>
        </p:txBody>
      </p:sp>
      <p:sp>
        <p:nvSpPr>
          <p:cNvPr id="11264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791" name="表格 93790"/>
          <p:cNvGraphicFramePr/>
          <p:nvPr/>
        </p:nvGraphicFramePr>
        <p:xfrm>
          <a:off x="304800" y="1905000"/>
          <a:ext cx="8839200" cy="3259138"/>
        </p:xfrm>
        <a:graphic>
          <a:graphicData uri="http://schemas.openxmlformats.org/drawingml/2006/table">
            <a:tbl>
              <a:tblPr/>
              <a:tblGrid>
                <a:gridCol w="1719263"/>
                <a:gridCol w="3462337"/>
                <a:gridCol w="3657600"/>
              </a:tblGrid>
              <a:tr h="4476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区别</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254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普通合伙企业</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254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有限合伙企业</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254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3952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组成人员</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普通合伙人</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普通合伙人</a:t>
                      </a: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有限合伙人</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3952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责任承担</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全体合伙人无限连带责任</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有限合伙人</a:t>
                      </a: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承担有限责任</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3952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出资方式</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可以用劳务出资</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有限合伙人，不得以劳务出资</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7000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合伙人地位</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对执行合伙事务享有同等权利</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有限合伙人不执行合伙事务</a:t>
                      </a: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a:t>
                      </a:r>
                      <a:r>
                        <a:rPr lang="en-US" altLang="zh-CN" sz="2000" b="1" dirty="0">
                          <a:solidFill>
                            <a:schemeClr val="tx2"/>
                          </a:solidFill>
                          <a:latin typeface="YaHei Consolas Hybrid" pitchFamily="34" charset="-122"/>
                          <a:ea typeface="YaHei Consolas Hybrid" pitchFamily="34" charset="-122"/>
                        </a:rPr>
                        <a:t>‌</a:t>
                      </a:r>
                    </a:p>
                    <a:p>
                      <a:pPr lvl="0">
                        <a:spcBef>
                          <a:spcPct val="0"/>
                        </a:spcBef>
                        <a:buNone/>
                      </a:pPr>
                      <a:r>
                        <a:rPr lang="zh-CN" altLang="en-US" sz="2000" b="1" dirty="0">
                          <a:solidFill>
                            <a:schemeClr val="tx2"/>
                          </a:solidFill>
                          <a:latin typeface="YaHei Consolas Hybrid" pitchFamily="34" charset="-122"/>
                          <a:ea typeface="YaHei Consolas Hybrid" pitchFamily="34" charset="-122"/>
                        </a:rPr>
                        <a:t>不得对外代表企业</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3952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竞业禁止</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全体合伙人禁止</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有限合伙人可例外</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3952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同本企业交易</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未获一致同意，则禁止</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spcBef>
                          <a:spcPct val="0"/>
                        </a:spcBef>
                        <a:buNone/>
                      </a:pPr>
                      <a:r>
                        <a:rPr lang="zh-CN" altLang="en-US" sz="2000" b="1" dirty="0">
                          <a:solidFill>
                            <a:schemeClr val="tx2"/>
                          </a:solidFill>
                          <a:latin typeface="YaHei Consolas Hybrid" pitchFamily="34" charset="-122"/>
                          <a:ea typeface="YaHei Consolas Hybrid" pitchFamily="34" charset="-122"/>
                        </a:rPr>
                        <a:t>有限合伙人可例外</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bl>
          </a:graphicData>
        </a:graphic>
      </p:graphicFrame>
      <p:sp>
        <p:nvSpPr>
          <p:cNvPr id="113699" name="标题 93772"/>
          <p:cNvSpPr>
            <a:spLocks noGrp="1" noChangeArrowheads="1"/>
          </p:cNvSpPr>
          <p:nvPr>
            <p:ph type="title"/>
          </p:nvPr>
        </p:nvSpPr>
        <p:spPr>
          <a:xfrm>
            <a:off x="1295400" y="274638"/>
            <a:ext cx="7848600" cy="868362"/>
          </a:xfrm>
        </p:spPr>
        <p:txBody>
          <a:bodyPr/>
          <a:lstStyle/>
          <a:p>
            <a:r>
              <a:rPr lang="zh-CN" altLang="en-US" sz="3600" smtClean="0"/>
              <a:t>普通合伙企业与有限合伙企业的比较</a:t>
            </a:r>
          </a:p>
        </p:txBody>
      </p:sp>
      <p:graphicFrame>
        <p:nvGraphicFramePr>
          <p:cNvPr id="93824" name="表格 93823"/>
          <p:cNvGraphicFramePr/>
          <p:nvPr/>
        </p:nvGraphicFramePr>
        <p:xfrm>
          <a:off x="304800" y="5029200"/>
          <a:ext cx="8839200" cy="1238250"/>
        </p:xfrm>
        <a:graphic>
          <a:graphicData uri="http://schemas.openxmlformats.org/drawingml/2006/table">
            <a:tbl>
              <a:tblPr/>
              <a:tblGrid>
                <a:gridCol w="1719263"/>
                <a:gridCol w="3462337"/>
                <a:gridCol w="3657600"/>
              </a:tblGrid>
              <a:tr h="51593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财产份额出质 </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经其他合伙人一致同意</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有限合伙人可例外</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7000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转让财产份额 </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经其他合伙人一致同意 </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有限合伙人可例外，但应提前</a:t>
                      </a:r>
                      <a:r>
                        <a:rPr lang="en-US" altLang="zh-CN" sz="2000" b="1" dirty="0">
                          <a:solidFill>
                            <a:schemeClr val="tx2"/>
                          </a:solidFill>
                          <a:latin typeface="YaHei Consolas Hybrid" pitchFamily="34" charset="-122"/>
                          <a:ea typeface="YaHei Consolas Hybrid" pitchFamily="34" charset="-122"/>
                        </a:rPr>
                        <a:t>30</a:t>
                      </a:r>
                      <a:r>
                        <a:rPr lang="zh-CN" altLang="en-US" sz="2000" b="1" dirty="0">
                          <a:solidFill>
                            <a:schemeClr val="tx2"/>
                          </a:solidFill>
                          <a:latin typeface="YaHei Consolas Hybrid" pitchFamily="34" charset="-122"/>
                          <a:ea typeface="YaHei Consolas Hybrid" pitchFamily="34" charset="-122"/>
                        </a:rPr>
                        <a:t>日通知</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bl>
          </a:graphicData>
        </a:graphic>
      </p:graphicFrame>
      <p:sp>
        <p:nvSpPr>
          <p:cNvPr id="11371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标题 163841"/>
          <p:cNvSpPr>
            <a:spLocks noGrp="1" noChangeArrowheads="1"/>
          </p:cNvSpPr>
          <p:nvPr>
            <p:ph type="title"/>
          </p:nvPr>
        </p:nvSpPr>
        <p:spPr/>
        <p:txBody>
          <a:bodyPr/>
          <a:lstStyle/>
          <a:p>
            <a:endParaRPr lang="zh-CN" altLang="zh-CN" smtClean="0"/>
          </a:p>
        </p:txBody>
      </p:sp>
      <p:graphicFrame>
        <p:nvGraphicFramePr>
          <p:cNvPr id="163962" name="表格 163961"/>
          <p:cNvGraphicFramePr/>
          <p:nvPr/>
        </p:nvGraphicFramePr>
        <p:xfrm>
          <a:off x="304800" y="1295400"/>
          <a:ext cx="8839200" cy="3613150"/>
        </p:xfrm>
        <a:graphic>
          <a:graphicData uri="http://schemas.openxmlformats.org/drawingml/2006/table">
            <a:tbl>
              <a:tblPr/>
              <a:tblGrid>
                <a:gridCol w="1719263"/>
                <a:gridCol w="3462337"/>
                <a:gridCol w="3657600"/>
              </a:tblGrid>
              <a:tr h="7000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利润与亏损 </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不得约定全部利润分配给</a:t>
                      </a:r>
                    </a:p>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部分合伙人</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合伙协议另有约定的除外</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7000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入伙前企业债务 </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无限连带责任</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有限合伙人，承担有限责任</a:t>
                      </a:r>
                      <a:r>
                        <a:rPr lang="en-US" altLang="zh-CN" sz="2000" b="1" dirty="0">
                          <a:solidFill>
                            <a:schemeClr val="tx2"/>
                          </a:solidFill>
                          <a:latin typeface="YaHei Consolas Hybrid" pitchFamily="34" charset="-122"/>
                          <a:ea typeface="YaHei Consolas Hybrid" pitchFamily="34" charset="-122"/>
                        </a:rPr>
                        <a:t>‌</a:t>
                      </a:r>
                    </a:p>
                    <a:p>
                      <a:pPr marL="0" lvl="0" indent="0">
                        <a:spcBef>
                          <a:spcPct val="0"/>
                        </a:spcBef>
                        <a:buNone/>
                      </a:pPr>
                      <a:r>
                        <a:rPr lang="zh-CN" altLang="en-US" sz="1800" b="1" dirty="0">
                          <a:solidFill>
                            <a:schemeClr val="tx2"/>
                          </a:solidFill>
                          <a:latin typeface="YaHei Consolas Hybrid" pitchFamily="34" charset="-122"/>
                          <a:ea typeface="YaHei Consolas Hybrid" pitchFamily="34" charset="-122"/>
                        </a:rPr>
                        <a:t>（以其认缴的出资额为限）</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7000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退伙前企业债务</a:t>
                      </a:r>
                      <a:r>
                        <a:rPr lang="en-US" altLang="zh-CN" sz="2000" b="1" dirty="0">
                          <a:solidFill>
                            <a:schemeClr val="tx2"/>
                          </a:solidFill>
                          <a:latin typeface="YaHei Consolas Hybrid" pitchFamily="34" charset="-122"/>
                          <a:ea typeface="YaHei Consolas Hybrid" pitchFamily="34" charset="-122"/>
                        </a:rPr>
                        <a:t>‌ </a:t>
                      </a:r>
                      <a:endParaRPr lang="zh-CN" altLang="en-US" sz="2000" b="1" dirty="0">
                        <a:solidFill>
                          <a:schemeClr val="tx2"/>
                        </a:solidFill>
                        <a:latin typeface="YaHei Consolas Hybrid" pitchFamily="34" charset="-122"/>
                        <a:ea typeface="YaHei Consolas Hybrid" pitchFamily="34" charset="-122"/>
                      </a:endParaRP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无限连带责任</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有限合伙人，承担有限责任</a:t>
                      </a:r>
                    </a:p>
                    <a:p>
                      <a:pPr marL="0" lvl="0" indent="0">
                        <a:spcBef>
                          <a:spcPct val="0"/>
                        </a:spcBef>
                        <a:buNone/>
                      </a:pPr>
                      <a:r>
                        <a:rPr lang="zh-CN" altLang="en-US" sz="1600" b="1" dirty="0">
                          <a:solidFill>
                            <a:schemeClr val="tx2"/>
                          </a:solidFill>
                          <a:latin typeface="YaHei Consolas Hybrid" pitchFamily="34" charset="-122"/>
                          <a:ea typeface="YaHei Consolas Hybrid" pitchFamily="34" charset="-122"/>
                        </a:rPr>
                        <a:t>（</a:t>
                      </a:r>
                      <a:r>
                        <a:rPr lang="en-US" altLang="zh-CN" sz="1600" b="1" dirty="0">
                          <a:solidFill>
                            <a:schemeClr val="tx2"/>
                          </a:solidFill>
                          <a:latin typeface="YaHei Consolas Hybrid" pitchFamily="34" charset="-122"/>
                          <a:ea typeface="YaHei Consolas Hybrid" pitchFamily="34" charset="-122"/>
                        </a:rPr>
                        <a:t>‌</a:t>
                      </a:r>
                      <a:r>
                        <a:rPr lang="zh-CN" altLang="en-US" sz="1600" b="1" dirty="0">
                          <a:solidFill>
                            <a:schemeClr val="tx2"/>
                          </a:solidFill>
                          <a:latin typeface="YaHei Consolas Hybrid" pitchFamily="34" charset="-122"/>
                          <a:ea typeface="YaHei Consolas Hybrid" pitchFamily="34" charset="-122"/>
                        </a:rPr>
                        <a:t>以其退伙时从企业取回的财产为限）</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7000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个人丧失偿债能力</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法定退伙　　</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有限合伙人例外</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r h="7000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继承入伙</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DDDDDD">
                        <a:alpha val="5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dirty="0">
                          <a:solidFill>
                            <a:schemeClr val="tx2"/>
                          </a:solidFill>
                          <a:latin typeface="YaHei Consolas Hybrid" pitchFamily="34" charset="-122"/>
                          <a:ea typeface="YaHei Consolas Hybrid" pitchFamily="34" charset="-122"/>
                        </a:rPr>
                        <a:t>合伙协议约定或经全体合伙人一致同意</a:t>
                      </a:r>
                    </a:p>
                  </a:txBody>
                  <a:tcPr>
                    <a:lnL w="12700" cap="flat" cmpd="sng">
                      <a:solidFill>
                        <a:srgbClr val="1D528D"/>
                      </a:solidFill>
                      <a:prstDash val="solid"/>
                      <a:headEnd type="none" w="med" len="med"/>
                      <a:tailEnd type="none" w="med" len="med"/>
                    </a:lnL>
                    <a:lnR w="127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000" b="1" dirty="0">
                          <a:solidFill>
                            <a:schemeClr val="tx2"/>
                          </a:solidFill>
                          <a:latin typeface="YaHei Consolas Hybrid" pitchFamily="34" charset="-122"/>
                          <a:ea typeface="YaHei Consolas Hybrid" pitchFamily="34" charset="-122"/>
                        </a:rPr>
                        <a:t>‌</a:t>
                      </a:r>
                      <a:r>
                        <a:rPr lang="zh-CN" altLang="en-US" sz="2000" b="1" dirty="0">
                          <a:solidFill>
                            <a:schemeClr val="tx2"/>
                          </a:solidFill>
                          <a:latin typeface="YaHei Consolas Hybrid" pitchFamily="34" charset="-122"/>
                          <a:ea typeface="YaHei Consolas Hybrid" pitchFamily="34" charset="-122"/>
                        </a:rPr>
                        <a:t>直接取得资格</a:t>
                      </a:r>
                    </a:p>
                  </a:txBody>
                  <a:tcPr>
                    <a:lnL w="12700" cap="flat" cmpd="sng">
                      <a:solidFill>
                        <a:srgbClr val="1D528D"/>
                      </a:solidFill>
                      <a:prstDash val="solid"/>
                      <a:headEnd type="none" w="med" len="med"/>
                      <a:tailEnd type="none" w="med" len="med"/>
                    </a:lnL>
                    <a:lnR w="25400" cap="flat" cmpd="sng">
                      <a:solidFill>
                        <a:srgbClr val="1D528D"/>
                      </a:solidFill>
                      <a:prstDash val="solid"/>
                      <a:headEnd type="none" w="med" len="med"/>
                      <a:tailEnd type="none" w="med" len="med"/>
                    </a:lnR>
                    <a:lnT w="12700" cap="flat" cmpd="sng">
                      <a:solidFill>
                        <a:srgbClr val="1D528D"/>
                      </a:solidFill>
                      <a:prstDash val="solid"/>
                      <a:headEnd type="none" w="med" len="med"/>
                      <a:tailEnd type="none" w="med" len="med"/>
                    </a:lnT>
                    <a:lnB w="12700" cap="flat" cmpd="sng">
                      <a:solidFill>
                        <a:srgbClr val="1D528D"/>
                      </a:solidFill>
                      <a:prstDash val="solid"/>
                      <a:headEnd type="none" w="med" len="med"/>
                      <a:tailEnd type="none" w="med" len="med"/>
                    </a:lnB>
                    <a:lnTlToBr>
                      <a:noFill/>
                    </a:lnTlToBr>
                    <a:lnBlToTr>
                      <a:noFill/>
                    </a:lnBlToTr>
                    <a:solidFill>
                      <a:srgbClr val="79FFFF">
                        <a:alpha val="50000"/>
                      </a:srgbClr>
                    </a:solidFill>
                  </a:tcPr>
                </a:tc>
              </a:tr>
            </a:tbl>
          </a:graphicData>
        </a:graphic>
      </p:graphicFrame>
      <p:sp>
        <p:nvSpPr>
          <p:cNvPr id="11471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a:xfrm>
            <a:off x="1676400" y="457200"/>
            <a:ext cx="6629400" cy="717550"/>
          </a:xfrm>
          <a:prstGeom prst="rect">
            <a:avLst/>
          </a:prstGeom>
        </p:spPr>
        <p:txBody>
          <a:bodyPr/>
          <a:lstStyle/>
          <a:p>
            <a:r>
              <a:rPr lang="zh-CN" altLang="en-US" sz="3200" b="1" smtClean="0">
                <a:latin typeface="楷体_GB2312" pitchFamily="49" charset="-122"/>
                <a:ea typeface="楷体_GB2312" pitchFamily="49" charset="-122"/>
              </a:rPr>
              <a:t>案例</a:t>
            </a:r>
            <a:r>
              <a:rPr lang="en-US" altLang="zh-CN" sz="3200" b="1" smtClean="0">
                <a:latin typeface="楷体_GB2312" pitchFamily="49" charset="-122"/>
                <a:ea typeface="楷体_GB2312" pitchFamily="49" charset="-122"/>
              </a:rPr>
              <a:t>1  </a:t>
            </a:r>
            <a:r>
              <a:rPr lang="zh-CN" altLang="en-US" sz="3200" b="1" smtClean="0">
                <a:latin typeface="楷体_GB2312" pitchFamily="49" charset="-122"/>
                <a:ea typeface="楷体_GB2312" pitchFamily="49" charset="-122"/>
              </a:rPr>
              <a:t>合伙企业事务执行</a:t>
            </a:r>
          </a:p>
        </p:txBody>
      </p:sp>
      <p:sp>
        <p:nvSpPr>
          <p:cNvPr id="115714" name="Rectangle 4"/>
          <p:cNvSpPr>
            <a:spLocks noGrp="1" noChangeArrowheads="1"/>
          </p:cNvSpPr>
          <p:nvPr>
            <p:ph type="body" idx="4294967295"/>
          </p:nvPr>
        </p:nvSpPr>
        <p:spPr>
          <a:xfrm>
            <a:off x="457200" y="1295400"/>
            <a:ext cx="8229600" cy="4144963"/>
          </a:xfrm>
        </p:spPr>
        <p:txBody>
          <a:bodyPr/>
          <a:lstStyle/>
          <a:p>
            <a:pPr>
              <a:lnSpc>
                <a:spcPct val="80000"/>
              </a:lnSpc>
            </a:pPr>
            <a:r>
              <a:rPr lang="en-US" altLang="zh-CN" smtClean="0"/>
              <a:t/>
            </a:r>
            <a:br>
              <a:rPr lang="en-US" altLang="zh-CN" smtClean="0"/>
            </a:br>
            <a:r>
              <a:rPr lang="zh-CN" altLang="en-US" sz="2400" b="1" smtClean="0">
                <a:latin typeface="楷体_GB2312" pitchFamily="49" charset="-122"/>
                <a:ea typeface="楷体_GB2312" pitchFamily="49" charset="-122"/>
              </a:rPr>
              <a:t>甲、乙、丙</a:t>
            </a: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人各出资</a:t>
            </a:r>
            <a:r>
              <a:rPr lang="en-US" altLang="zh-CN" sz="2400" b="1" smtClean="0">
                <a:latin typeface="楷体_GB2312" pitchFamily="49" charset="-122"/>
                <a:ea typeface="楷体_GB2312" pitchFamily="49" charset="-122"/>
              </a:rPr>
              <a:t>5</a:t>
            </a:r>
            <a:r>
              <a:rPr lang="zh-CN" altLang="en-US" sz="2400" b="1" smtClean="0">
                <a:latin typeface="楷体_GB2312" pitchFamily="49" charset="-122"/>
                <a:ea typeface="楷体_GB2312" pitchFamily="49" charset="-122"/>
              </a:rPr>
              <a:t>万元组成合伙企业松美汽车配件厂。合伙协议中规定了对利润分配和亏损分担办法：甲分配或分担</a:t>
            </a: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5</a:t>
            </a:r>
            <a:r>
              <a:rPr lang="zh-CN" altLang="en-US" sz="2400" b="1" smtClean="0">
                <a:latin typeface="楷体_GB2312" pitchFamily="49" charset="-122"/>
                <a:ea typeface="楷体_GB2312" pitchFamily="49" charset="-122"/>
              </a:rPr>
              <a:t>，丙、乙各自分配或分担</a:t>
            </a: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5</a:t>
            </a:r>
            <a:r>
              <a:rPr lang="zh-CN" altLang="en-US" sz="2400" b="1" smtClean="0">
                <a:latin typeface="楷体_GB2312" pitchFamily="49" charset="-122"/>
                <a:ea typeface="楷体_GB2312" pitchFamily="49" charset="-122"/>
              </a:rPr>
              <a:t>，争议由合伙人通过协商或调解解决。该合伙企业的负责人是甲，对外代表该合伙企业，合伙企业经营汽车配件生产、销售，经营期限为</a:t>
            </a: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年。</a:t>
            </a:r>
            <a:br>
              <a:rPr lang="zh-CN" altLang="en-US" sz="2400" b="1" smtClean="0">
                <a:latin typeface="楷体_GB2312" pitchFamily="49" charset="-122"/>
                <a:ea typeface="楷体_GB2312" pitchFamily="49" charset="-122"/>
              </a:rPr>
            </a:br>
            <a:r>
              <a:rPr lang="zh-CN" altLang="en-US" sz="2400" b="1" smtClean="0">
                <a:latin typeface="楷体_GB2312" pitchFamily="49" charset="-122"/>
                <a:ea typeface="楷体_GB2312" pitchFamily="49" charset="-122"/>
              </a:rPr>
              <a:t>问题：</a:t>
            </a:r>
            <a:br>
              <a:rPr lang="zh-CN" altLang="en-US" sz="2400" b="1" smtClean="0">
                <a:latin typeface="楷体_GB2312" pitchFamily="49" charset="-122"/>
                <a:ea typeface="楷体_GB2312" pitchFamily="49" charset="-122"/>
              </a:rPr>
            </a:b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乙、丙在执行该合伙企业事务中拥有什么权利</a:t>
            </a:r>
            <a:r>
              <a:rPr lang="en-US" altLang="zh-CN" sz="2400" b="1" smtClean="0">
                <a:latin typeface="楷体_GB2312" pitchFamily="49" charset="-122"/>
                <a:ea typeface="楷体_GB2312" pitchFamily="49" charset="-122"/>
              </a:rPr>
              <a:t>?</a:t>
            </a:r>
            <a:br>
              <a:rPr lang="en-US" altLang="zh-CN" sz="2400" b="1" smtClean="0">
                <a:latin typeface="楷体_GB2312" pitchFamily="49" charset="-122"/>
                <a:ea typeface="楷体_GB2312" pitchFamily="49" charset="-122"/>
              </a:rPr>
            </a:b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甲在担当合伙企业负责人期间，能否与王某再合作建一个经营汽车配件的门市部，将门市部的货卖给松美汽车配件厂</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为什么？</a:t>
            </a:r>
            <a:br>
              <a:rPr lang="zh-CN" altLang="en-US" sz="2400" b="1" smtClean="0">
                <a:latin typeface="楷体_GB2312" pitchFamily="49" charset="-122"/>
                <a:ea typeface="楷体_GB2312" pitchFamily="49" charset="-122"/>
              </a:rPr>
            </a:b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假如合伙协议中明确规定，甲不得代表合伙企业签订标的额</a:t>
            </a:r>
            <a:r>
              <a:rPr lang="en-US" altLang="zh-CN" sz="2400" b="1" smtClean="0">
                <a:latin typeface="楷体_GB2312" pitchFamily="49" charset="-122"/>
                <a:ea typeface="楷体_GB2312" pitchFamily="49" charset="-122"/>
              </a:rPr>
              <a:t>10</a:t>
            </a:r>
            <a:r>
              <a:rPr lang="zh-CN" altLang="en-US" sz="2400" b="1" smtClean="0">
                <a:latin typeface="楷体_GB2312" pitchFamily="49" charset="-122"/>
                <a:ea typeface="楷体_GB2312" pitchFamily="49" charset="-122"/>
              </a:rPr>
              <a:t>万元以上的合同，后来，甲与某机械公司签订了</a:t>
            </a:r>
            <a:r>
              <a:rPr lang="en-US" altLang="zh-CN" sz="2400" b="1" smtClean="0">
                <a:latin typeface="楷体_GB2312" pitchFamily="49" charset="-122"/>
                <a:ea typeface="楷体_GB2312" pitchFamily="49" charset="-122"/>
              </a:rPr>
              <a:t>12</a:t>
            </a:r>
            <a:r>
              <a:rPr lang="zh-CN" altLang="en-US" sz="2400" b="1" smtClean="0">
                <a:latin typeface="楷体_GB2312" pitchFamily="49" charset="-122"/>
                <a:ea typeface="楷体_GB2312" pitchFamily="49" charset="-122"/>
              </a:rPr>
              <a:t>万元的合同，此合同是否有效</a:t>
            </a: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为什么？</a:t>
            </a:r>
            <a:br>
              <a:rPr lang="zh-CN" altLang="en-US" sz="2400" b="1" smtClean="0">
                <a:latin typeface="楷体_GB2312" pitchFamily="49" charset="-122"/>
                <a:ea typeface="楷体_GB2312" pitchFamily="49" charset="-122"/>
              </a:rPr>
            </a:br>
            <a:r>
              <a:rPr lang="zh-CN" altLang="en-US" sz="2400" b="1" smtClean="0">
                <a:latin typeface="楷体_GB2312" pitchFamily="49" charset="-122"/>
                <a:ea typeface="楷体_GB2312" pitchFamily="49" charset="-122"/>
              </a:rPr>
              <a:t/>
            </a:r>
            <a:br>
              <a:rPr lang="zh-CN" altLang="en-US" sz="2400" b="1" smtClean="0">
                <a:latin typeface="楷体_GB2312" pitchFamily="49" charset="-122"/>
                <a:ea typeface="楷体_GB2312" pitchFamily="49" charset="-122"/>
              </a:rPr>
            </a:br>
            <a:endParaRPr lang="zh-CN" altLang="en-US" sz="2400" b="1" smtClean="0">
              <a:latin typeface="楷体_GB2312" pitchFamily="49" charset="-122"/>
              <a:ea typeface="楷体_GB2312" pitchFamily="49" charset="-122"/>
            </a:endParaRPr>
          </a:p>
        </p:txBody>
      </p:sp>
      <p:sp>
        <p:nvSpPr>
          <p:cNvPr id="11571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85750" y="1285875"/>
            <a:ext cx="8497888" cy="2160588"/>
          </a:xfrm>
        </p:spPr>
        <p:txBody>
          <a:bodyPr anchor="ctr"/>
          <a:lstStyle/>
          <a:p>
            <a:pPr marL="0" indent="0">
              <a:spcBef>
                <a:spcPct val="0"/>
              </a:spcBef>
              <a:buFont typeface="Wingdings" pitchFamily="2" charset="2"/>
              <a:buNone/>
            </a:pPr>
            <a:r>
              <a:rPr lang="zh-CN" altLang="en-US" sz="4200" b="0" noProof="1">
                <a:solidFill>
                  <a:schemeClr val="hlink"/>
                </a:solidFill>
                <a:effectLst>
                  <a:outerShdw blurRad="38100" dist="38100" dir="2700000">
                    <a:srgbClr val="C0C0C0"/>
                  </a:outerShdw>
                </a:effectLst>
                <a:latin typeface="黑体" pitchFamily="2" charset="-122"/>
                <a:ea typeface="黑体" pitchFamily="2" charset="-122"/>
              </a:rPr>
              <a:t>（</a:t>
            </a:r>
            <a:r>
              <a:rPr lang="en-US" altLang="zh-CN" sz="4200" b="0" noProof="1">
                <a:solidFill>
                  <a:schemeClr val="hlink"/>
                </a:solidFill>
                <a:effectLst>
                  <a:outerShdw blurRad="38100" dist="38100" dir="2700000">
                    <a:srgbClr val="C0C0C0"/>
                  </a:outerShdw>
                </a:effectLst>
                <a:latin typeface="黑体" pitchFamily="2" charset="-122"/>
                <a:ea typeface="黑体" pitchFamily="2" charset="-122"/>
              </a:rPr>
              <a:t>3</a:t>
            </a:r>
            <a:r>
              <a:rPr lang="zh-CN" altLang="en-US" sz="4200" b="0" noProof="1">
                <a:solidFill>
                  <a:schemeClr val="hlink"/>
                </a:solidFill>
                <a:effectLst>
                  <a:outerShdw blurRad="38100" dist="38100" dir="2700000">
                    <a:srgbClr val="C0C0C0"/>
                  </a:outerShdw>
                </a:effectLst>
                <a:latin typeface="黑体" pitchFamily="2" charset="-122"/>
                <a:ea typeface="黑体" pitchFamily="2" charset="-122"/>
              </a:rPr>
              <a:t>）合伙性</a:t>
            </a:r>
            <a:r>
              <a:rPr lang="en-US" altLang="zh-CN" sz="4200" b="0" noProof="1">
                <a:effectLst>
                  <a:outerShdw blurRad="38100" dist="38100" dir="2700000">
                    <a:srgbClr val="C0C0C0"/>
                  </a:outerShdw>
                </a:effectLst>
                <a:latin typeface="黑体" pitchFamily="2" charset="-122"/>
                <a:ea typeface="黑体" pitchFamily="2" charset="-122"/>
              </a:rPr>
              <a:t>——</a:t>
            </a:r>
            <a:r>
              <a:rPr lang="zh-CN" altLang="en-US" sz="4200" b="0" noProof="1">
                <a:effectLst>
                  <a:outerShdw blurRad="38100" dist="38100" dir="2700000">
                    <a:srgbClr val="C0C0C0"/>
                  </a:outerShdw>
                </a:effectLst>
                <a:latin typeface="黑体" pitchFamily="2" charset="-122"/>
                <a:ea typeface="黑体" pitchFamily="2" charset="-122"/>
              </a:rPr>
              <a:t>内部关系属于</a:t>
            </a:r>
            <a:r>
              <a:rPr lang="zh-CN" altLang="en-US" sz="4200" b="0" noProof="1">
                <a:solidFill>
                  <a:srgbClr val="B71528"/>
                </a:solidFill>
                <a:effectLst>
                  <a:outerShdw blurRad="38100" dist="38100" dir="2700000">
                    <a:srgbClr val="C0C0C0"/>
                  </a:outerShdw>
                </a:effectLst>
                <a:latin typeface="黑体" pitchFamily="2" charset="-122"/>
                <a:ea typeface="黑体" pitchFamily="2" charset="-122"/>
              </a:rPr>
              <a:t>合伙关系</a:t>
            </a:r>
            <a:r>
              <a:rPr lang="zh-CN" altLang="en-US" sz="4200" b="0" noProof="1">
                <a:effectLst>
                  <a:outerShdw blurRad="38100" dist="38100" dir="2700000">
                    <a:srgbClr val="C0C0C0"/>
                  </a:outerShdw>
                </a:effectLst>
                <a:latin typeface="黑体" pitchFamily="2" charset="-122"/>
                <a:ea typeface="黑体" pitchFamily="2" charset="-122"/>
              </a:rPr>
              <a:t>，利害一体。</a:t>
            </a:r>
          </a:p>
          <a:p>
            <a:pPr marL="0" indent="0">
              <a:spcBef>
                <a:spcPct val="0"/>
              </a:spcBef>
              <a:buFont typeface="Wingdings" pitchFamily="2" charset="2"/>
              <a:buNone/>
            </a:pPr>
            <a:endParaRPr lang="zh-CN" altLang="en-US" sz="4200" b="0" noProof="1">
              <a:effectLst>
                <a:outerShdw blurRad="38100" dist="38100" dir="2700000">
                  <a:srgbClr val="C0C0C0"/>
                </a:outerShdw>
              </a:effectLst>
              <a:latin typeface="黑体" pitchFamily="2" charset="-122"/>
              <a:ea typeface="黑体" pitchFamily="2" charset="-122"/>
            </a:endParaRPr>
          </a:p>
        </p:txBody>
      </p:sp>
      <p:grpSp>
        <p:nvGrpSpPr>
          <p:cNvPr id="2" name="Group 9"/>
          <p:cNvGrpSpPr>
            <a:grpSpLocks/>
          </p:cNvGrpSpPr>
          <p:nvPr/>
        </p:nvGrpSpPr>
        <p:grpSpPr bwMode="auto">
          <a:xfrm>
            <a:off x="1403350" y="2928938"/>
            <a:ext cx="6553200" cy="3286125"/>
            <a:chOff x="2214" y="882"/>
            <a:chExt cx="1488" cy="372"/>
          </a:xfrm>
        </p:grpSpPr>
        <p:sp>
          <p:nvSpPr>
            <p:cNvPr id="8202" name="Oval 10"/>
            <p:cNvSpPr>
              <a:spLocks noChangeArrowheads="1"/>
            </p:cNvSpPr>
            <p:nvPr/>
          </p:nvSpPr>
          <p:spPr bwMode="auto">
            <a:xfrm>
              <a:off x="2214" y="918"/>
              <a:ext cx="1488" cy="336"/>
            </a:xfrm>
            <a:prstGeom prst="ellipse">
              <a:avLst/>
            </a:prstGeom>
            <a:solidFill>
              <a:srgbClr val="0099CC"/>
            </a:solidFill>
            <a:ln w="9525">
              <a:noFill/>
              <a:round/>
            </a:ln>
            <a:effectLst/>
          </p:spPr>
          <p:txBody>
            <a:bodyPr wrap="none" anchor="ctr"/>
            <a:lstStyle/>
            <a:p>
              <a:pPr>
                <a:buFontTx/>
                <a:buNone/>
                <a:defRPr/>
              </a:pPr>
              <a:endParaRPr lang="zh-CN" altLang="en-US" sz="2800" b="1">
                <a:effectLst>
                  <a:outerShdw blurRad="38100" dist="38100" dir="2700000" algn="tl">
                    <a:srgbClr val="000000">
                      <a:alpha val="43137"/>
                    </a:srgbClr>
                  </a:outerShdw>
                </a:effectLst>
              </a:endParaRPr>
            </a:p>
          </p:txBody>
        </p:sp>
        <p:sp>
          <p:nvSpPr>
            <p:cNvPr id="8203" name="Oval 11"/>
            <p:cNvSpPr>
              <a:spLocks noChangeArrowheads="1"/>
            </p:cNvSpPr>
            <p:nvPr/>
          </p:nvSpPr>
          <p:spPr bwMode="auto">
            <a:xfrm>
              <a:off x="2214" y="882"/>
              <a:ext cx="1488" cy="336"/>
            </a:xfrm>
            <a:prstGeom prst="ellipse">
              <a:avLst/>
            </a:prstGeom>
            <a:gradFill rotWithShape="0">
              <a:gsLst>
                <a:gs pos="0">
                  <a:srgbClr val="0099CC"/>
                </a:gs>
                <a:gs pos="100000">
                  <a:srgbClr val="0099CC">
                    <a:gamma/>
                    <a:shade val="36078"/>
                    <a:invGamma/>
                  </a:srgbClr>
                </a:gs>
              </a:gsLst>
              <a:lin ang="2700000" scaled="1"/>
            </a:gradFill>
            <a:ln w="9525">
              <a:noFill/>
              <a:round/>
            </a:ln>
            <a:effectLst/>
          </p:spPr>
          <p:txBody>
            <a:bodyPr wrap="none" anchor="ctr"/>
            <a:lstStyle/>
            <a:p>
              <a:pPr algn="ctr">
                <a:buFontTx/>
                <a:buNone/>
                <a:defRPr/>
              </a:pPr>
              <a:r>
                <a:rPr lang="zh-CN" altLang="en-US" sz="4400" b="1">
                  <a:solidFill>
                    <a:srgbClr val="F5F8B0"/>
                  </a:solidFill>
                  <a:effectLst>
                    <a:outerShdw blurRad="38100" dist="38100" dir="2700000" algn="tl">
                      <a:srgbClr val="000000"/>
                    </a:outerShdw>
                  </a:effectLst>
                  <a:ea typeface="黑体" pitchFamily="2" charset="-122"/>
                </a:rPr>
                <a:t>共同出资</a:t>
              </a:r>
            </a:p>
            <a:p>
              <a:pPr algn="ctr">
                <a:buFontTx/>
                <a:buNone/>
                <a:defRPr/>
              </a:pPr>
              <a:r>
                <a:rPr lang="zh-CN" altLang="en-US" sz="4400" b="1">
                  <a:solidFill>
                    <a:srgbClr val="F5F8B0"/>
                  </a:solidFill>
                  <a:effectLst>
                    <a:outerShdw blurRad="38100" dist="38100" dir="2700000" algn="tl">
                      <a:srgbClr val="000000"/>
                    </a:outerShdw>
                  </a:effectLst>
                  <a:ea typeface="黑体" pitchFamily="2" charset="-122"/>
                </a:rPr>
                <a:t>共同经营</a:t>
              </a:r>
            </a:p>
            <a:p>
              <a:pPr algn="ctr">
                <a:buFontTx/>
                <a:buNone/>
                <a:defRPr/>
              </a:pPr>
              <a:r>
                <a:rPr lang="zh-CN" altLang="en-US" sz="4400" b="1">
                  <a:solidFill>
                    <a:srgbClr val="F5F8B0"/>
                  </a:solidFill>
                  <a:effectLst>
                    <a:outerShdw blurRad="38100" dist="38100" dir="2700000" algn="tl">
                      <a:srgbClr val="000000"/>
                    </a:outerShdw>
                  </a:effectLst>
                  <a:ea typeface="黑体" pitchFamily="2" charset="-122"/>
                </a:rPr>
                <a:t>共享受益</a:t>
              </a:r>
            </a:p>
            <a:p>
              <a:pPr algn="ctr">
                <a:buFontTx/>
                <a:buNone/>
                <a:defRPr/>
              </a:pPr>
              <a:r>
                <a:rPr lang="zh-CN" altLang="en-US" sz="4400" b="1">
                  <a:solidFill>
                    <a:srgbClr val="F5F8B0"/>
                  </a:solidFill>
                  <a:effectLst>
                    <a:outerShdw blurRad="38100" dist="38100" dir="2700000" algn="tl">
                      <a:srgbClr val="000000"/>
                    </a:outerShdw>
                  </a:effectLst>
                  <a:ea typeface="黑体" pitchFamily="2" charset="-122"/>
                </a:rPr>
                <a:t>共担风险</a:t>
              </a:r>
            </a:p>
          </p:txBody>
        </p:sp>
      </p:grpSp>
      <p:grpSp>
        <p:nvGrpSpPr>
          <p:cNvPr id="3" name="Group 12"/>
          <p:cNvGrpSpPr>
            <a:grpSpLocks/>
          </p:cNvGrpSpPr>
          <p:nvPr/>
        </p:nvGrpSpPr>
        <p:grpSpPr bwMode="auto">
          <a:xfrm>
            <a:off x="3714750" y="2357438"/>
            <a:ext cx="1905000" cy="512762"/>
            <a:chOff x="1410" y="2922"/>
            <a:chExt cx="912" cy="384"/>
          </a:xfrm>
        </p:grpSpPr>
        <p:sp>
          <p:nvSpPr>
            <p:cNvPr id="8205" name="Freeform 13"/>
            <p:cNvSpPr/>
            <p:nvPr/>
          </p:nvSpPr>
          <p:spPr bwMode="auto">
            <a:xfrm rot="-10800000">
              <a:off x="1410" y="2922"/>
              <a:ext cx="544" cy="277"/>
            </a:xfrm>
            <a:custGeom>
              <a:avLst/>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0" t="0" r="r" b="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FF9900">
                    <a:gamma/>
                    <a:shade val="46275"/>
                    <a:invGamma/>
                  </a:srgbClr>
                </a:gs>
                <a:gs pos="100000">
                  <a:srgbClr val="FF9900"/>
                </a:gs>
              </a:gsLst>
              <a:lin ang="5400000" scaled="1"/>
            </a:gradFill>
            <a:ln w="9525" cap="flat" cmpd="sng">
              <a:noFill/>
              <a:prstDash val="solid"/>
              <a:round/>
              <a:headEnd type="none" w="med" len="med"/>
              <a:tailEnd type="non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8206" name="Freeform 14"/>
            <p:cNvSpPr/>
            <p:nvPr/>
          </p:nvSpPr>
          <p:spPr bwMode="auto">
            <a:xfrm rot="-10800000">
              <a:off x="1706" y="3199"/>
              <a:ext cx="321" cy="107"/>
            </a:xfrm>
            <a:custGeom>
              <a:avLst/>
              <a:gdLst/>
              <a:ahLst/>
              <a:cxnLst>
                <a:cxn ang="0">
                  <a:pos x="0" y="2485"/>
                </a:cxn>
                <a:cxn ang="0">
                  <a:pos x="6472" y="2485"/>
                </a:cxn>
                <a:cxn ang="0">
                  <a:pos x="3236" y="0"/>
                </a:cxn>
                <a:cxn ang="0">
                  <a:pos x="0" y="2485"/>
                </a:cxn>
              </a:cxnLst>
              <a:rect l="0" t="0" r="r" b="b"/>
              <a:pathLst>
                <a:path w="6472" h="2485">
                  <a:moveTo>
                    <a:pt x="0" y="2485"/>
                  </a:moveTo>
                  <a:lnTo>
                    <a:pt x="6472" y="2485"/>
                  </a:lnTo>
                  <a:lnTo>
                    <a:pt x="3236" y="0"/>
                  </a:lnTo>
                  <a:lnTo>
                    <a:pt x="0" y="2485"/>
                  </a:lnTo>
                  <a:close/>
                </a:path>
              </a:pathLst>
            </a:custGeom>
            <a:gradFill rotWithShape="0">
              <a:gsLst>
                <a:gs pos="0">
                  <a:srgbClr val="CC6600"/>
                </a:gs>
                <a:gs pos="100000">
                  <a:srgbClr val="CC6600">
                    <a:gamma/>
                    <a:tint val="33725"/>
                    <a:invGamma/>
                  </a:srgbClr>
                </a:gs>
              </a:gsLst>
              <a:lin ang="5400000" scaled="1"/>
            </a:gradFill>
            <a:ln w="9525" cap="flat" cmpd="sng">
              <a:noFill/>
              <a:prstDash val="solid"/>
              <a:round/>
              <a:headEnd type="none" w="med" len="med"/>
              <a:tailEnd type="non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8207" name="Freeform 15"/>
            <p:cNvSpPr/>
            <p:nvPr/>
          </p:nvSpPr>
          <p:spPr bwMode="auto">
            <a:xfrm rot="-10800000">
              <a:off x="1778" y="2923"/>
              <a:ext cx="544" cy="277"/>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FF9900">
                    <a:gamma/>
                    <a:shade val="46275"/>
                    <a:invGamma/>
                  </a:srgbClr>
                </a:gs>
                <a:gs pos="100000">
                  <a:srgbClr val="FF9900"/>
                </a:gs>
              </a:gsLst>
              <a:lin ang="5400000" scaled="1"/>
            </a:gradFill>
            <a:ln w="9525" cap="flat" cmpd="sng">
              <a:noFill/>
              <a:prstDash val="solid"/>
              <a:round/>
              <a:headEnd type="none" w="med" len="med"/>
              <a:tailEnd type="non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8208" name="Freeform 16"/>
            <p:cNvSpPr/>
            <p:nvPr/>
          </p:nvSpPr>
          <p:spPr bwMode="auto">
            <a:xfrm rot="-10800000">
              <a:off x="1778" y="3023"/>
              <a:ext cx="176" cy="176"/>
            </a:xfrm>
            <a:custGeom>
              <a:avLst/>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0" t="0" r="r" b="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948C3C"/>
                </a:gs>
                <a:gs pos="100000">
                  <a:srgbClr val="CC6600"/>
                </a:gs>
              </a:gsLst>
              <a:lin ang="2700000" scaled="1"/>
            </a:gradFill>
            <a:ln w="9525" cap="flat" cmpd="sng">
              <a:noFill/>
              <a:prstDash val="solid"/>
              <a:round/>
              <a:headEnd type="none" w="med" len="med"/>
              <a:tailEnd type="non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grpSp>
      <p:sp>
        <p:nvSpPr>
          <p:cNvPr id="15370" name="日期占位符 3"/>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Grp="1" noChangeAspect="1" noChangeArrowheads="1"/>
          </p:cNvPicPr>
          <p:nvPr>
            <p:ph idx="4294967295"/>
          </p:nvPr>
        </p:nvPicPr>
        <p:blipFill>
          <a:blip r:embed="rId2" cstate="print"/>
          <a:srcRect/>
          <a:stretch>
            <a:fillRect/>
          </a:stretch>
        </p:blipFill>
        <p:spPr>
          <a:xfrm>
            <a:off x="762000" y="1524000"/>
            <a:ext cx="8382000" cy="5105400"/>
          </a:xfrm>
        </p:spPr>
      </p:pic>
      <p:sp>
        <p:nvSpPr>
          <p:cNvPr id="116738"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p:cNvPicPr>
            <a:picLocks noGrp="1" noChangeAspect="1" noChangeArrowheads="1"/>
          </p:cNvPicPr>
          <p:nvPr>
            <p:ph idx="4294967295"/>
          </p:nvPr>
        </p:nvPicPr>
        <p:blipFill>
          <a:blip r:embed="rId2" cstate="print"/>
          <a:srcRect/>
          <a:stretch>
            <a:fillRect/>
          </a:stretch>
        </p:blipFill>
        <p:spPr>
          <a:xfrm>
            <a:off x="512763" y="1600200"/>
            <a:ext cx="8631237" cy="4648200"/>
          </a:xfrm>
        </p:spPr>
      </p:pic>
      <p:sp>
        <p:nvSpPr>
          <p:cNvPr id="117762"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Grp="1" noChangeAspect="1" noChangeArrowheads="1"/>
          </p:cNvPicPr>
          <p:nvPr>
            <p:ph idx="4294967295"/>
          </p:nvPr>
        </p:nvPicPr>
        <p:blipFill>
          <a:blip r:embed="rId2" cstate="print"/>
          <a:srcRect/>
          <a:stretch>
            <a:fillRect/>
          </a:stretch>
        </p:blipFill>
        <p:spPr>
          <a:xfrm>
            <a:off x="609600" y="1295400"/>
            <a:ext cx="8153400" cy="5130800"/>
          </a:xfrm>
        </p:spPr>
      </p:pic>
      <p:sp>
        <p:nvSpPr>
          <p:cNvPr id="118786"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a:xfrm>
            <a:off x="1600200" y="533400"/>
            <a:ext cx="6629400" cy="601663"/>
          </a:xfrm>
          <a:prstGeom prst="rect">
            <a:avLst/>
          </a:prstGeom>
        </p:spPr>
        <p:txBody>
          <a:bodyPr/>
          <a:lstStyle/>
          <a:p>
            <a:r>
              <a:rPr lang="zh-CN" altLang="en-US" sz="3600" b="1" smtClean="0">
                <a:latin typeface="楷体_GB2312" pitchFamily="49" charset="-122"/>
                <a:ea typeface="楷体_GB2312" pitchFamily="49" charset="-122"/>
              </a:rPr>
              <a:t>案例</a:t>
            </a:r>
            <a:r>
              <a:rPr lang="en-US" altLang="zh-CN" sz="3600" b="1" smtClean="0">
                <a:latin typeface="楷体_GB2312" pitchFamily="49" charset="-122"/>
                <a:ea typeface="楷体_GB2312" pitchFamily="49" charset="-122"/>
              </a:rPr>
              <a:t>2  </a:t>
            </a:r>
            <a:r>
              <a:rPr lang="zh-CN" altLang="en-US" sz="3600" b="1" smtClean="0">
                <a:latin typeface="楷体_GB2312" pitchFamily="49" charset="-122"/>
                <a:ea typeface="楷体_GB2312" pitchFamily="49" charset="-122"/>
              </a:rPr>
              <a:t>合伙企业入伙与退伙</a:t>
            </a:r>
          </a:p>
        </p:txBody>
      </p:sp>
      <p:sp>
        <p:nvSpPr>
          <p:cNvPr id="119810" name="Rectangle 3"/>
          <p:cNvSpPr>
            <a:spLocks noGrp="1" noChangeArrowheads="1"/>
          </p:cNvSpPr>
          <p:nvPr>
            <p:ph type="body" idx="4294967295"/>
          </p:nvPr>
        </p:nvSpPr>
        <p:spPr>
          <a:xfrm>
            <a:off x="381000" y="1219200"/>
            <a:ext cx="8229600" cy="4525963"/>
          </a:xfrm>
        </p:spPr>
        <p:txBody>
          <a:bodyPr/>
          <a:lstStyle/>
          <a:p>
            <a:pPr>
              <a:lnSpc>
                <a:spcPct val="90000"/>
              </a:lnSpc>
            </a:pPr>
            <a:r>
              <a:rPr lang="en-US" altLang="zh-CN" sz="2600" b="1" smtClean="0">
                <a:latin typeface="楷体_GB2312" pitchFamily="49" charset="-122"/>
                <a:ea typeface="楷体_GB2312" pitchFamily="49" charset="-122"/>
              </a:rPr>
              <a:t>2008</a:t>
            </a:r>
            <a:r>
              <a:rPr lang="zh-CN" altLang="en-US" sz="2600" b="1" smtClean="0">
                <a:latin typeface="楷体_GB2312" pitchFamily="49" charset="-122"/>
                <a:ea typeface="楷体_GB2312" pitchFamily="49" charset="-122"/>
              </a:rPr>
              <a:t>年</a:t>
            </a:r>
            <a:r>
              <a:rPr lang="en-US" altLang="zh-CN" sz="2600" b="1" smtClean="0">
                <a:latin typeface="楷体_GB2312" pitchFamily="49" charset="-122"/>
                <a:ea typeface="楷体_GB2312" pitchFamily="49" charset="-122"/>
              </a:rPr>
              <a:t>1</a:t>
            </a:r>
            <a:r>
              <a:rPr lang="zh-CN" altLang="en-US" sz="2600" b="1" smtClean="0">
                <a:latin typeface="楷体_GB2312" pitchFamily="49" charset="-122"/>
                <a:ea typeface="楷体_GB2312" pitchFamily="49" charset="-122"/>
              </a:rPr>
              <a:t>月，甲、乙、丙三人合伙开办了合伙企业，甲出资</a:t>
            </a:r>
            <a:r>
              <a:rPr lang="en-US" altLang="zh-CN" sz="2600" b="1" smtClean="0">
                <a:latin typeface="楷体_GB2312" pitchFamily="49" charset="-122"/>
                <a:ea typeface="楷体_GB2312" pitchFamily="49" charset="-122"/>
              </a:rPr>
              <a:t>3</a:t>
            </a:r>
            <a:r>
              <a:rPr lang="zh-CN" altLang="en-US" sz="2600" b="1" smtClean="0">
                <a:latin typeface="楷体_GB2312" pitchFamily="49" charset="-122"/>
                <a:ea typeface="楷体_GB2312" pitchFamily="49" charset="-122"/>
              </a:rPr>
              <a:t>万元、乙出资</a:t>
            </a:r>
            <a:r>
              <a:rPr lang="en-US" altLang="zh-CN" sz="2600" b="1" smtClean="0">
                <a:latin typeface="楷体_GB2312" pitchFamily="49" charset="-122"/>
                <a:ea typeface="楷体_GB2312" pitchFamily="49" charset="-122"/>
              </a:rPr>
              <a:t>2</a:t>
            </a:r>
            <a:r>
              <a:rPr lang="zh-CN" altLang="en-US" sz="2600" b="1" smtClean="0">
                <a:latin typeface="楷体_GB2312" pitchFamily="49" charset="-122"/>
                <a:ea typeface="楷体_GB2312" pitchFamily="49" charset="-122"/>
              </a:rPr>
              <a:t>万元，丙以劳务出资，合伙协议订立得比较简单，未约定利润分配和亏损分担比例，只约定三人共同管理企业。</a:t>
            </a:r>
            <a:r>
              <a:rPr lang="en-US" altLang="zh-CN" sz="2600" b="1" smtClean="0">
                <a:latin typeface="楷体_GB2312" pitchFamily="49" charset="-122"/>
                <a:ea typeface="楷体_GB2312" pitchFamily="49" charset="-122"/>
              </a:rPr>
              <a:t>2008</a:t>
            </a:r>
            <a:r>
              <a:rPr lang="zh-CN" altLang="en-US" sz="2600" b="1" smtClean="0">
                <a:latin typeface="楷体_GB2312" pitchFamily="49" charset="-122"/>
                <a:ea typeface="楷体_GB2312" pitchFamily="49" charset="-122"/>
              </a:rPr>
              <a:t>年</a:t>
            </a:r>
            <a:r>
              <a:rPr lang="en-US" altLang="zh-CN" sz="2600" b="1" smtClean="0">
                <a:latin typeface="楷体_GB2312" pitchFamily="49" charset="-122"/>
                <a:ea typeface="楷体_GB2312" pitchFamily="49" charset="-122"/>
              </a:rPr>
              <a:t>6</a:t>
            </a:r>
            <a:r>
              <a:rPr lang="zh-CN" altLang="en-US" sz="2600" b="1" smtClean="0">
                <a:latin typeface="楷体_GB2312" pitchFamily="49" charset="-122"/>
                <a:ea typeface="楷体_GB2312" pitchFamily="49" charset="-122"/>
              </a:rPr>
              <a:t>月，甲想把自己的一部分财产份额转让给丁，乙同意但丙不同意，因多数合伙人同意丁入伙成为新的合伙人，丙便提出退伙，甲、乙表示同意丙退伙，丁入伙。此时，该合伙企业欠长城公司货款</a:t>
            </a:r>
            <a:r>
              <a:rPr lang="en-US" altLang="zh-CN" sz="2600" b="1" smtClean="0">
                <a:latin typeface="楷体_GB2312" pitchFamily="49" charset="-122"/>
                <a:ea typeface="楷体_GB2312" pitchFamily="49" charset="-122"/>
              </a:rPr>
              <a:t>3</a:t>
            </a:r>
            <a:r>
              <a:rPr lang="zh-CN" altLang="en-US" sz="2600" b="1" smtClean="0">
                <a:latin typeface="楷体_GB2312" pitchFamily="49" charset="-122"/>
                <a:ea typeface="楷体_GB2312" pitchFamily="49" charset="-122"/>
              </a:rPr>
              <a:t>万元一直未还。</a:t>
            </a:r>
            <a:r>
              <a:rPr lang="en-US" altLang="zh-CN" sz="2600" b="1" smtClean="0">
                <a:latin typeface="楷体_GB2312" pitchFamily="49" charset="-122"/>
                <a:ea typeface="楷体_GB2312" pitchFamily="49" charset="-122"/>
              </a:rPr>
              <a:t>2008</a:t>
            </a:r>
            <a:r>
              <a:rPr lang="zh-CN" altLang="en-US" sz="2600" b="1" smtClean="0">
                <a:latin typeface="楷体_GB2312" pitchFamily="49" charset="-122"/>
                <a:ea typeface="楷体_GB2312" pitchFamily="49" charset="-122"/>
              </a:rPr>
              <a:t>年</a:t>
            </a:r>
            <a:r>
              <a:rPr lang="en-US" altLang="zh-CN" sz="2600" b="1" smtClean="0">
                <a:latin typeface="楷体_GB2312" pitchFamily="49" charset="-122"/>
                <a:ea typeface="楷体_GB2312" pitchFamily="49" charset="-122"/>
              </a:rPr>
              <a:t>10</a:t>
            </a:r>
            <a:r>
              <a:rPr lang="zh-CN" altLang="en-US" sz="2600" b="1" smtClean="0">
                <a:latin typeface="楷体_GB2312" pitchFamily="49" charset="-122"/>
                <a:ea typeface="楷体_GB2312" pitchFamily="49" charset="-122"/>
              </a:rPr>
              <a:t>月，甲私自以合伙企业的名义为其朋友的</a:t>
            </a:r>
            <a:r>
              <a:rPr lang="en-US" altLang="zh-CN" sz="2600" b="1" smtClean="0">
                <a:latin typeface="楷体_GB2312" pitchFamily="49" charset="-122"/>
                <a:ea typeface="楷体_GB2312" pitchFamily="49" charset="-122"/>
              </a:rPr>
              <a:t>4</a:t>
            </a:r>
            <a:r>
              <a:rPr lang="zh-CN" altLang="en-US" sz="2600" b="1" smtClean="0">
                <a:latin typeface="楷体_GB2312" pitchFamily="49" charset="-122"/>
                <a:ea typeface="楷体_GB2312" pitchFamily="49" charset="-122"/>
              </a:rPr>
              <a:t>万元贷款提供担保，银行对甲的私自行为并不知情。</a:t>
            </a:r>
            <a:r>
              <a:rPr lang="en-US" altLang="zh-CN" sz="2600" b="1" smtClean="0">
                <a:latin typeface="楷体_GB2312" pitchFamily="49" charset="-122"/>
                <a:ea typeface="楷体_GB2312" pitchFamily="49" charset="-122"/>
              </a:rPr>
              <a:t>2009</a:t>
            </a:r>
            <a:r>
              <a:rPr lang="zh-CN" altLang="en-US" sz="2600" b="1" smtClean="0">
                <a:latin typeface="楷体_GB2312" pitchFamily="49" charset="-122"/>
                <a:ea typeface="楷体_GB2312" pitchFamily="49" charset="-122"/>
              </a:rPr>
              <a:t>年</a:t>
            </a:r>
            <a:r>
              <a:rPr lang="en-US" altLang="zh-CN" sz="2600" b="1" smtClean="0">
                <a:latin typeface="楷体_GB2312" pitchFamily="49" charset="-122"/>
                <a:ea typeface="楷体_GB2312" pitchFamily="49" charset="-122"/>
              </a:rPr>
              <a:t>4</a:t>
            </a:r>
            <a:r>
              <a:rPr lang="zh-CN" altLang="en-US" sz="2600" b="1" smtClean="0">
                <a:latin typeface="楷体_GB2312" pitchFamily="49" charset="-122"/>
                <a:ea typeface="楷体_GB2312" pitchFamily="49" charset="-122"/>
              </a:rPr>
              <a:t>月，由于经营不善，该合伙企业宣告解散，企业又负债</a:t>
            </a:r>
            <a:r>
              <a:rPr lang="en-US" altLang="zh-CN" sz="2600" b="1" smtClean="0">
                <a:latin typeface="楷体_GB2312" pitchFamily="49" charset="-122"/>
                <a:ea typeface="楷体_GB2312" pitchFamily="49" charset="-122"/>
              </a:rPr>
              <a:t>9</a:t>
            </a:r>
            <a:r>
              <a:rPr lang="zh-CN" altLang="en-US" sz="2600" b="1" smtClean="0">
                <a:latin typeface="楷体_GB2312" pitchFamily="49" charset="-122"/>
                <a:ea typeface="楷体_GB2312" pitchFamily="49" charset="-122"/>
              </a:rPr>
              <a:t>万元无法清偿。</a:t>
            </a:r>
            <a:r>
              <a:rPr lang="zh-CN" altLang="en-US" sz="2800" smtClean="0"/>
              <a:t> </a:t>
            </a:r>
          </a:p>
          <a:p>
            <a:pPr>
              <a:lnSpc>
                <a:spcPct val="90000"/>
              </a:lnSpc>
            </a:pPr>
            <a:endParaRPr lang="zh-CN" altLang="en-US" sz="2400" smtClean="0"/>
          </a:p>
        </p:txBody>
      </p:sp>
      <p:sp>
        <p:nvSpPr>
          <p:cNvPr id="11981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xfrm>
            <a:off x="457200" y="274638"/>
            <a:ext cx="8229600" cy="1143000"/>
          </a:xfrm>
          <a:prstGeom prst="rect">
            <a:avLst/>
          </a:prstGeom>
        </p:spPr>
        <p:txBody>
          <a:bodyPr/>
          <a:lstStyle/>
          <a:p>
            <a:r>
              <a:rPr lang="zh-CN" altLang="en-US" b="1" smtClean="0">
                <a:ea typeface="楷体_GB2312" pitchFamily="49" charset="-122"/>
              </a:rPr>
              <a:t>根据案情，请回答下列问题</a:t>
            </a:r>
            <a:r>
              <a:rPr lang="zh-CN" altLang="en-US" smtClean="0"/>
              <a:t>：</a:t>
            </a:r>
          </a:p>
        </p:txBody>
      </p:sp>
      <p:sp>
        <p:nvSpPr>
          <p:cNvPr id="120834" name="Rectangle 3"/>
          <p:cNvSpPr>
            <a:spLocks noGrp="1" noChangeArrowheads="1"/>
          </p:cNvSpPr>
          <p:nvPr>
            <p:ph type="body" idx="4294967295"/>
          </p:nvPr>
        </p:nvSpPr>
        <p:spPr>
          <a:xfrm>
            <a:off x="539750" y="1125538"/>
            <a:ext cx="8001000" cy="4967287"/>
          </a:xfrm>
        </p:spPr>
        <p:txBody>
          <a:bodyPr/>
          <a:lstStyle/>
          <a:p>
            <a:pPr>
              <a:lnSpc>
                <a:spcPct val="80000"/>
              </a:lnSpc>
            </a:pPr>
            <a:endParaRPr lang="en-US" altLang="zh-CN" sz="2400" smtClean="0"/>
          </a:p>
          <a:p>
            <a:pPr>
              <a:lnSpc>
                <a:spcPct val="80000"/>
              </a:lnSpc>
            </a:pPr>
            <a:r>
              <a:rPr lang="en-US" altLang="zh-CN" sz="2400" b="1" smtClean="0">
                <a:solidFill>
                  <a:srgbClr val="FF0000"/>
                </a:solidFill>
                <a:latin typeface="楷体_GB2312" pitchFamily="49" charset="-122"/>
                <a:ea typeface="楷体_GB2312" pitchFamily="49" charset="-122"/>
              </a:rPr>
              <a:t>1</a:t>
            </a:r>
            <a:r>
              <a:rPr lang="zh-CN" altLang="en-US" sz="2400" b="1" smtClean="0">
                <a:solidFill>
                  <a:srgbClr val="FF0000"/>
                </a:solidFill>
                <a:latin typeface="楷体_GB2312" pitchFamily="49" charset="-122"/>
                <a:ea typeface="楷体_GB2312" pitchFamily="49" charset="-122"/>
              </a:rPr>
              <a:t>．丁认为长城公司的欠款是其入伙之前发生的，与自己无关，自己不应该对该笔债务承担责任，丁的看法是否正确</a:t>
            </a:r>
            <a:r>
              <a:rPr lang="zh-CN" altLang="en-US" sz="2400" b="1" smtClean="0">
                <a:latin typeface="楷体_GB2312" pitchFamily="49" charset="-122"/>
                <a:ea typeface="楷体_GB2312" pitchFamily="49" charset="-122"/>
              </a:rPr>
              <a:t>？ </a:t>
            </a:r>
          </a:p>
          <a:p>
            <a:pPr>
              <a:lnSpc>
                <a:spcPct val="80000"/>
              </a:lnSpc>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．丙认为其早已于</a:t>
            </a:r>
            <a:r>
              <a:rPr lang="en-US" altLang="zh-CN" sz="2400" b="1" smtClean="0">
                <a:latin typeface="楷体_GB2312" pitchFamily="49" charset="-122"/>
                <a:ea typeface="楷体_GB2312" pitchFamily="49" charset="-122"/>
              </a:rPr>
              <a:t>2008</a:t>
            </a:r>
            <a:r>
              <a:rPr lang="zh-CN" altLang="en-US" sz="2400" b="1" smtClean="0">
                <a:latin typeface="楷体_GB2312" pitchFamily="49" charset="-122"/>
                <a:ea typeface="楷体_GB2312" pitchFamily="49" charset="-122"/>
              </a:rPr>
              <a:t>年</a:t>
            </a:r>
            <a:r>
              <a:rPr lang="en-US" altLang="zh-CN" sz="2400" b="1" smtClean="0">
                <a:latin typeface="楷体_GB2312" pitchFamily="49" charset="-122"/>
                <a:ea typeface="楷体_GB2312" pitchFamily="49" charset="-122"/>
              </a:rPr>
              <a:t>6</a:t>
            </a:r>
            <a:r>
              <a:rPr lang="zh-CN" altLang="en-US" sz="2400" b="1" smtClean="0">
                <a:latin typeface="楷体_GB2312" pitchFamily="49" charset="-122"/>
                <a:ea typeface="楷体_GB2312" pitchFamily="49" charset="-122"/>
              </a:rPr>
              <a:t>月退伙，该合伙企业的债务与其无关，丙的看法是否正确？ </a:t>
            </a:r>
          </a:p>
          <a:p>
            <a:pPr>
              <a:lnSpc>
                <a:spcPct val="80000"/>
              </a:lnSpc>
            </a:pPr>
            <a:r>
              <a:rPr lang="en-US" altLang="zh-CN" sz="2400" b="1" smtClean="0">
                <a:solidFill>
                  <a:srgbClr val="FF0000"/>
                </a:solidFill>
                <a:latin typeface="楷体_GB2312" pitchFamily="49" charset="-122"/>
                <a:ea typeface="楷体_GB2312" pitchFamily="49" charset="-122"/>
              </a:rPr>
              <a:t>3</a:t>
            </a:r>
            <a:r>
              <a:rPr lang="zh-CN" altLang="en-US" sz="2400" b="1" smtClean="0">
                <a:solidFill>
                  <a:srgbClr val="FF0000"/>
                </a:solidFill>
                <a:latin typeface="楷体_GB2312" pitchFamily="49" charset="-122"/>
                <a:ea typeface="楷体_GB2312" pitchFamily="49" charset="-122"/>
              </a:rPr>
              <a:t>．若甲的朋友到期不能清偿贷款，银行是否有权要求合伙企业承担担保责任？</a:t>
            </a:r>
            <a:r>
              <a:rPr lang="zh-CN" altLang="en-US" sz="2400" b="1" smtClean="0">
                <a:latin typeface="楷体_GB2312" pitchFamily="49" charset="-122"/>
                <a:ea typeface="楷体_GB2312" pitchFamily="49" charset="-122"/>
              </a:rPr>
              <a:t> </a:t>
            </a:r>
          </a:p>
          <a:p>
            <a:pPr>
              <a:lnSpc>
                <a:spcPct val="80000"/>
              </a:lnSpc>
            </a:pPr>
            <a:r>
              <a:rPr lang="en-US" altLang="zh-CN" sz="2400" b="1" smtClean="0">
                <a:latin typeface="楷体_GB2312" pitchFamily="49" charset="-122"/>
                <a:ea typeface="楷体_GB2312" pitchFamily="49" charset="-122"/>
              </a:rPr>
              <a:t>4</a:t>
            </a:r>
            <a:r>
              <a:rPr lang="zh-CN" altLang="en-US" sz="2400" b="1" smtClean="0">
                <a:latin typeface="楷体_GB2312" pitchFamily="49" charset="-122"/>
                <a:ea typeface="楷体_GB2312" pitchFamily="49" charset="-122"/>
              </a:rPr>
              <a:t>．若其他合伙人在得知甲私自以合伙企业的财产提供担保后一致同意将其除名，该决议是否有效？ </a:t>
            </a:r>
          </a:p>
          <a:p>
            <a:pPr>
              <a:lnSpc>
                <a:spcPct val="80000"/>
              </a:lnSpc>
            </a:pPr>
            <a:r>
              <a:rPr lang="en-US" altLang="zh-CN" sz="2400" b="1" smtClean="0">
                <a:solidFill>
                  <a:srgbClr val="FF0000"/>
                </a:solidFill>
                <a:latin typeface="楷体_GB2312" pitchFamily="49" charset="-122"/>
                <a:ea typeface="楷体_GB2312" pitchFamily="49" charset="-122"/>
              </a:rPr>
              <a:t>5</a:t>
            </a:r>
            <a:r>
              <a:rPr lang="zh-CN" altLang="en-US" sz="2400" b="1" smtClean="0">
                <a:solidFill>
                  <a:srgbClr val="FF0000"/>
                </a:solidFill>
                <a:latin typeface="楷体_GB2312" pitchFamily="49" charset="-122"/>
                <a:ea typeface="楷体_GB2312" pitchFamily="49" charset="-122"/>
              </a:rPr>
              <a:t>．在合伙企业清算后，长城公司、贷款银行和该合伙企业的债权人认为乙个人资金雄厚，要求其做全部的清偿，这些债权人的要求是否可以得到支持？</a:t>
            </a:r>
            <a:r>
              <a:rPr lang="zh-CN" altLang="en-US" sz="2400" b="1" smtClean="0">
                <a:latin typeface="楷体_GB2312" pitchFamily="49" charset="-122"/>
                <a:ea typeface="楷体_GB2312" pitchFamily="49" charset="-122"/>
              </a:rPr>
              <a:t> </a:t>
            </a:r>
          </a:p>
          <a:p>
            <a:pPr>
              <a:lnSpc>
                <a:spcPct val="80000"/>
              </a:lnSpc>
            </a:pPr>
            <a:r>
              <a:rPr lang="en-US" altLang="zh-CN" sz="2400" b="1" smtClean="0">
                <a:latin typeface="楷体_GB2312" pitchFamily="49" charset="-122"/>
                <a:ea typeface="楷体_GB2312" pitchFamily="49" charset="-122"/>
              </a:rPr>
              <a:t>6</a:t>
            </a:r>
            <a:r>
              <a:rPr lang="zh-CN" altLang="en-US" sz="2400" b="1" smtClean="0">
                <a:latin typeface="楷体_GB2312" pitchFamily="49" charset="-122"/>
                <a:ea typeface="楷体_GB2312" pitchFamily="49" charset="-122"/>
              </a:rPr>
              <a:t>．乙满足了合伙企业债权人的要求后，甲的朋友向乙支付了</a:t>
            </a:r>
            <a:r>
              <a:rPr lang="en-US" altLang="zh-CN" sz="2400" b="1" smtClean="0">
                <a:latin typeface="楷体_GB2312" pitchFamily="49" charset="-122"/>
                <a:ea typeface="楷体_GB2312" pitchFamily="49" charset="-122"/>
              </a:rPr>
              <a:t>4</a:t>
            </a:r>
            <a:r>
              <a:rPr lang="zh-CN" altLang="en-US" sz="2400" b="1" smtClean="0">
                <a:latin typeface="楷体_GB2312" pitchFamily="49" charset="-122"/>
                <a:ea typeface="楷体_GB2312" pitchFamily="49" charset="-122"/>
              </a:rPr>
              <a:t>万元，乙应如何向其他合伙人进行追偿？ </a:t>
            </a:r>
          </a:p>
          <a:p>
            <a:pPr>
              <a:lnSpc>
                <a:spcPct val="80000"/>
              </a:lnSpc>
            </a:pPr>
            <a:endParaRPr lang="zh-CN" altLang="en-US" sz="2400" b="1" smtClean="0">
              <a:latin typeface="楷体_GB2312" pitchFamily="49" charset="-122"/>
              <a:ea typeface="楷体_GB2312" pitchFamily="49" charset="-122"/>
            </a:endParaRPr>
          </a:p>
        </p:txBody>
      </p:sp>
      <p:sp>
        <p:nvSpPr>
          <p:cNvPr id="12083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1"/>
          <p:cNvSpPr>
            <a:spLocks noGrp="1" noChangeArrowheads="1"/>
          </p:cNvSpPr>
          <p:nvPr>
            <p:ph type="title" idx="4294967295"/>
          </p:nvPr>
        </p:nvSpPr>
        <p:spPr>
          <a:xfrm>
            <a:off x="457200" y="274638"/>
            <a:ext cx="8229600" cy="1143000"/>
          </a:xfrm>
          <a:prstGeom prst="rect">
            <a:avLst/>
          </a:prstGeom>
        </p:spPr>
        <p:txBody>
          <a:bodyPr/>
          <a:lstStyle/>
          <a:p>
            <a:endParaRPr lang="zh-CN" altLang="zh-CN" smtClean="0"/>
          </a:p>
        </p:txBody>
      </p:sp>
      <p:sp>
        <p:nvSpPr>
          <p:cNvPr id="121858" name="内容占位符 2"/>
          <p:cNvSpPr>
            <a:spLocks noGrp="1" noChangeArrowheads="1"/>
          </p:cNvSpPr>
          <p:nvPr>
            <p:ph idx="4294967295"/>
          </p:nvPr>
        </p:nvSpPr>
        <p:spPr/>
        <p:txBody>
          <a:bodyPr/>
          <a:lstStyle/>
          <a:p>
            <a:r>
              <a:rPr lang="en-US" altLang="zh-CN" sz="1800" smtClean="0"/>
              <a:t>1</a:t>
            </a:r>
            <a:r>
              <a:rPr lang="zh-CN" altLang="en-US" sz="1800" smtClean="0"/>
              <a:t>．丁的看法不正确。尽管合伙企业对长城公司的欠款是在丁入伙之前发生的，但合伙企业法规定，入伙的新合伙人对入伙前合伙企业的债务承担连带责任，因此，丁需要对该笔债务承担连带责任。 </a:t>
            </a:r>
          </a:p>
          <a:p>
            <a:r>
              <a:rPr lang="en-US" altLang="zh-CN" sz="1800" smtClean="0"/>
              <a:t>2</a:t>
            </a:r>
            <a:r>
              <a:rPr lang="zh-CN" altLang="en-US" sz="1800" smtClean="0"/>
              <a:t>．丙的看法并不完全正确。尽管丙早已于</a:t>
            </a:r>
            <a:r>
              <a:rPr lang="en-US" altLang="zh-CN" sz="1800" smtClean="0"/>
              <a:t>2000</a:t>
            </a:r>
            <a:r>
              <a:rPr lang="zh-CN" altLang="en-US" sz="1800" smtClean="0"/>
              <a:t>年</a:t>
            </a:r>
            <a:r>
              <a:rPr lang="en-US" altLang="zh-CN" sz="1800" smtClean="0"/>
              <a:t>6</a:t>
            </a:r>
            <a:r>
              <a:rPr lang="zh-CN" altLang="en-US" sz="1800" smtClean="0"/>
              <a:t>月退伙，但退伙人对其退伙前已发生的合伙企业债务，与其他合伙人承担连带责任，因此，该合伙企业的债务并不是与丙一点关系都没有，丙对于</a:t>
            </a:r>
            <a:r>
              <a:rPr lang="en-US" altLang="zh-CN" sz="1800" smtClean="0"/>
              <a:t>2000</a:t>
            </a:r>
            <a:r>
              <a:rPr lang="zh-CN" altLang="en-US" sz="1800" smtClean="0"/>
              <a:t>年</a:t>
            </a:r>
            <a:r>
              <a:rPr lang="en-US" altLang="zh-CN" sz="1800" smtClean="0"/>
              <a:t>6</a:t>
            </a:r>
            <a:r>
              <a:rPr lang="zh-CN" altLang="en-US" sz="1800" smtClean="0"/>
              <a:t>月前的企业债务如长城公司的欠款就要与其他的合伙人一起承担连带责任。 </a:t>
            </a:r>
          </a:p>
          <a:p>
            <a:r>
              <a:rPr lang="en-US" altLang="zh-CN" sz="1800" smtClean="0"/>
              <a:t>3</a:t>
            </a:r>
            <a:r>
              <a:rPr lang="zh-CN" altLang="en-US" sz="1800" smtClean="0"/>
              <a:t>．若甲的朋友到期不能清偿</a:t>
            </a:r>
            <a:r>
              <a:rPr lang="en-US" altLang="zh-CN" sz="1800" smtClean="0"/>
              <a:t>4</a:t>
            </a:r>
            <a:r>
              <a:rPr lang="zh-CN" altLang="en-US" sz="1800" smtClean="0"/>
              <a:t>万元贷款，银行有权要求合伙企业承担担保责任。尽管以合伙企业名义为他人提供担保需要经过全体合伙人同意，但由于该合伙企业是全体合伙人共同执行合伙企业事务的，全体合伙人都有权对外代表合伙企业，而甲私自提供了担保的行为银行并不知情，合伙企业对合伙人执行合伙企业事务以及对外代表合伙企业权利的限制，不得对抗不知情的善意第三人，因此，合伙企业应向银行承担担保责任。 </a:t>
            </a:r>
          </a:p>
          <a:p>
            <a:r>
              <a:rPr lang="en-US" altLang="zh-CN" sz="1800" smtClean="0"/>
              <a:t>4</a:t>
            </a:r>
            <a:r>
              <a:rPr lang="zh-CN" altLang="en-US" sz="1800" smtClean="0"/>
              <a:t>．若其他合伙人在得知甲私自以合伙企业的财产提供担保后一致同意将其除名，该决议是有效的。因为合伙人因故意或者重大过失给合伙企业造成损失，或者执行合伙企业事务时有不正当行为的，经其他合伙人一致同意，可以决议将其除名。 </a:t>
            </a:r>
          </a:p>
          <a:p>
            <a:endParaRPr lang="zh-CN" altLang="en-US" sz="1800" smtClean="0"/>
          </a:p>
        </p:txBody>
      </p:sp>
      <p:sp>
        <p:nvSpPr>
          <p:cNvPr id="12185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标题 1"/>
          <p:cNvSpPr>
            <a:spLocks noGrp="1" noChangeArrowheads="1"/>
          </p:cNvSpPr>
          <p:nvPr>
            <p:ph type="title" idx="4294967295"/>
          </p:nvPr>
        </p:nvSpPr>
        <p:spPr>
          <a:xfrm>
            <a:off x="457200" y="274638"/>
            <a:ext cx="8229600" cy="1143000"/>
          </a:xfrm>
          <a:prstGeom prst="rect">
            <a:avLst/>
          </a:prstGeom>
        </p:spPr>
        <p:txBody>
          <a:bodyPr/>
          <a:lstStyle/>
          <a:p>
            <a:endParaRPr lang="zh-CN" altLang="zh-CN" smtClean="0"/>
          </a:p>
        </p:txBody>
      </p:sp>
      <p:sp>
        <p:nvSpPr>
          <p:cNvPr id="122882" name="内容占位符 2"/>
          <p:cNvSpPr>
            <a:spLocks noGrp="1" noChangeArrowheads="1"/>
          </p:cNvSpPr>
          <p:nvPr>
            <p:ph idx="4294967295"/>
          </p:nvPr>
        </p:nvSpPr>
        <p:spPr/>
        <p:txBody>
          <a:bodyPr/>
          <a:lstStyle/>
          <a:p>
            <a:r>
              <a:rPr lang="en-US" altLang="zh-CN" sz="1800" smtClean="0"/>
              <a:t>5</a:t>
            </a:r>
            <a:r>
              <a:rPr lang="zh-CN" altLang="en-US" sz="1800" smtClean="0"/>
              <a:t>．在合伙企业清算后，长城公司、贷款银行和该合伙企业的债权人认为乙个人资金雄厚，要求其做全部的清偿，这些债权人的要求可以得到支持。因为以合伙企业财产清偿合伙企业债务时，其不足的部分由各合伙人按照合伙企业分担亏损的比例，用其在合伙企业出资以外的财产承担清偿责任。但合伙人之间的分担比例对债权人没有约束力，债权人可以根据自己的清偿利益，请求全体合伙人中的一人或数人承担全部清偿责任，也可以按照自己确定的比例向各合伙人分别追索。承担了清偿责任的合伙人有权向其他合伙人进行追偿。 </a:t>
            </a:r>
          </a:p>
          <a:p>
            <a:r>
              <a:rPr lang="en-US" altLang="zh-CN" sz="1800" smtClean="0"/>
              <a:t>6</a:t>
            </a:r>
            <a:r>
              <a:rPr lang="zh-CN" altLang="en-US" sz="1800" smtClean="0"/>
              <a:t>．由于乙承担了合伙企业的全部清偿责任，而其实际支付的清偿数额超过了依照既定比例所应承担的数额，因此，其将就超过的部分，向未支付或者未足额支付应承担数额的合伙人追偿。丙退伙前合伙企业的债务是欠长城公司货款</a:t>
            </a:r>
            <a:r>
              <a:rPr lang="en-US" altLang="zh-CN" sz="1800" smtClean="0"/>
              <a:t>3</a:t>
            </a:r>
            <a:r>
              <a:rPr lang="zh-CN" altLang="en-US" sz="1800" smtClean="0"/>
              <a:t>万元，承担清偿责任的是甲、乙、丙三个原合伙人和丁新入伙的合伙人。由于该企业的合伙协议未约定亏损承担的比例，所以，应由各合伙人平均分担，即甲、乙、丙、丁各承担</a:t>
            </a:r>
            <a:r>
              <a:rPr lang="en-US" altLang="zh-CN" sz="1800" smtClean="0"/>
              <a:t>7500</a:t>
            </a:r>
            <a:r>
              <a:rPr lang="zh-CN" altLang="en-US" sz="1800" smtClean="0"/>
              <a:t>元。由于甲的朋友已向乙支付了</a:t>
            </a:r>
            <a:r>
              <a:rPr lang="en-US" altLang="zh-CN" sz="1800" smtClean="0"/>
              <a:t>4</a:t>
            </a:r>
            <a:r>
              <a:rPr lang="zh-CN" altLang="en-US" sz="1800" smtClean="0"/>
              <a:t>万元，因此，丙退伙后合伙企业的债务是</a:t>
            </a:r>
            <a:r>
              <a:rPr lang="en-US" altLang="zh-CN" sz="1800" smtClean="0"/>
              <a:t>9</a:t>
            </a:r>
            <a:r>
              <a:rPr lang="zh-CN" altLang="en-US" sz="1800" smtClean="0"/>
              <a:t>万元，同样，合伙人要平均分担，即甲、乙、丁各承担</a:t>
            </a:r>
            <a:r>
              <a:rPr lang="en-US" altLang="zh-CN" sz="1800" smtClean="0"/>
              <a:t>3</a:t>
            </a:r>
            <a:r>
              <a:rPr lang="zh-CN" altLang="en-US" sz="1800" smtClean="0"/>
              <a:t>万元。所以，乙有权向甲追偿</a:t>
            </a:r>
            <a:r>
              <a:rPr lang="en-US" altLang="zh-CN" sz="1800" smtClean="0"/>
              <a:t>37500</a:t>
            </a:r>
            <a:r>
              <a:rPr lang="zh-CN" altLang="en-US" sz="1800" smtClean="0"/>
              <a:t>元，向丙追偿</a:t>
            </a:r>
            <a:r>
              <a:rPr lang="en-US" altLang="zh-CN" sz="1800" smtClean="0"/>
              <a:t>7500</a:t>
            </a:r>
            <a:r>
              <a:rPr lang="zh-CN" altLang="en-US" sz="1800" smtClean="0"/>
              <a:t>元，向丁追偿</a:t>
            </a:r>
            <a:r>
              <a:rPr lang="en-US" altLang="zh-CN" sz="1800" smtClean="0"/>
              <a:t>37500</a:t>
            </a:r>
            <a:r>
              <a:rPr lang="zh-CN" altLang="en-US" sz="1800" smtClean="0"/>
              <a:t>元。</a:t>
            </a:r>
          </a:p>
        </p:txBody>
      </p:sp>
      <p:sp>
        <p:nvSpPr>
          <p:cNvPr id="12288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323850" y="2060575"/>
            <a:ext cx="7777163" cy="863600"/>
          </a:xfrm>
          <a:solidFill>
            <a:srgbClr val="ECF99D"/>
          </a:solidFill>
          <a:ln cap="flat" algn="ctr">
            <a:solidFill>
              <a:srgbClr val="EE8E00"/>
            </a:solidFill>
          </a:ln>
        </p:spPr>
        <p:txBody>
          <a:bodyPr anchor="ctr"/>
          <a:lstStyle/>
          <a:p>
            <a:pPr algn="just">
              <a:lnSpc>
                <a:spcPct val="90000"/>
              </a:lnSpc>
              <a:buClr>
                <a:srgbClr val="B71528"/>
              </a:buClr>
              <a:buFont typeface="Wingdings" pitchFamily="2" charset="2"/>
              <a:buChar char="E"/>
            </a:pPr>
            <a:r>
              <a:rPr lang="zh-CN" altLang="en-US" sz="2400" b="0" noProof="1">
                <a:effectLst>
                  <a:outerShdw blurRad="38100" dist="38100" dir="2700000">
                    <a:srgbClr val="C0C0C0"/>
                  </a:outerShdw>
                </a:effectLst>
              </a:rPr>
              <a:t>狭义即</a:t>
            </a:r>
            <a:r>
              <a:rPr lang="en-US" altLang="zh-CN" sz="2400" b="0" noProof="1">
                <a:effectLst>
                  <a:outerShdw blurRad="38100" dist="38100" dir="2700000">
                    <a:srgbClr val="C0C0C0"/>
                  </a:outerShdw>
                </a:effectLst>
              </a:rPr>
              <a:t>《</a:t>
            </a:r>
            <a:r>
              <a:rPr lang="zh-CN" altLang="en-US" sz="2400" b="0" noProof="1">
                <a:effectLst>
                  <a:outerShdw blurRad="38100" dist="38100" dir="2700000">
                    <a:srgbClr val="C0C0C0"/>
                  </a:outerShdw>
                </a:effectLst>
              </a:rPr>
              <a:t>合伙企业法</a:t>
            </a:r>
            <a:r>
              <a:rPr lang="en-US" altLang="zh-CN" sz="2400" b="0" noProof="1">
                <a:effectLst>
                  <a:outerShdw blurRad="38100" dist="38100" dir="2700000">
                    <a:srgbClr val="C0C0C0"/>
                  </a:outerShdw>
                </a:effectLst>
              </a:rPr>
              <a:t>》</a:t>
            </a:r>
            <a:r>
              <a:rPr lang="zh-CN" altLang="en-US" sz="2400" b="0" noProof="1">
                <a:effectLst>
                  <a:outerShdw blurRad="38100" dist="38100" dir="2700000">
                    <a:srgbClr val="C0C0C0"/>
                  </a:outerShdw>
                </a:effectLst>
              </a:rPr>
              <a:t>于</a:t>
            </a:r>
            <a:r>
              <a:rPr lang="en-US" altLang="zh-CN" sz="2400" b="0" noProof="1">
                <a:effectLst>
                  <a:outerShdw blurRad="38100" dist="38100" dir="2700000">
                    <a:srgbClr val="C0C0C0"/>
                  </a:outerShdw>
                </a:effectLst>
              </a:rPr>
              <a:t>1997</a:t>
            </a:r>
            <a:r>
              <a:rPr lang="zh-CN" altLang="en-US" sz="2400" b="0" noProof="1">
                <a:effectLst>
                  <a:outerShdw blurRad="38100" dist="38100" dir="2700000">
                    <a:srgbClr val="C0C0C0"/>
                  </a:outerShdw>
                </a:effectLst>
              </a:rPr>
              <a:t>年</a:t>
            </a:r>
            <a:r>
              <a:rPr lang="en-US" altLang="zh-CN" sz="2400" b="0" noProof="1">
                <a:effectLst>
                  <a:outerShdw blurRad="38100" dist="38100" dir="2700000">
                    <a:srgbClr val="C0C0C0"/>
                  </a:outerShdw>
                </a:effectLst>
              </a:rPr>
              <a:t>2</a:t>
            </a:r>
            <a:r>
              <a:rPr lang="zh-CN" altLang="en-US" sz="2400" b="0" noProof="1">
                <a:effectLst>
                  <a:outerShdw blurRad="38100" dist="38100" dir="2700000">
                    <a:srgbClr val="C0C0C0"/>
                  </a:outerShdw>
                </a:effectLst>
              </a:rPr>
              <a:t>月</a:t>
            </a:r>
            <a:r>
              <a:rPr lang="en-US" altLang="zh-CN" sz="2400" b="0" noProof="1">
                <a:effectLst>
                  <a:outerShdw blurRad="38100" dist="38100" dir="2700000">
                    <a:srgbClr val="C0C0C0"/>
                  </a:outerShdw>
                </a:effectLst>
              </a:rPr>
              <a:t>23</a:t>
            </a:r>
            <a:r>
              <a:rPr lang="zh-CN" altLang="en-US" sz="2400" b="0" noProof="1">
                <a:effectLst>
                  <a:outerShdw blurRad="38100" dist="38100" dir="2700000">
                    <a:srgbClr val="C0C0C0"/>
                  </a:outerShdw>
                </a:effectLst>
              </a:rPr>
              <a:t>日通过自</a:t>
            </a:r>
            <a:r>
              <a:rPr lang="en-US" altLang="zh-CN" sz="2400" b="0" noProof="1">
                <a:effectLst>
                  <a:outerShdw blurRad="38100" dist="38100" dir="2700000">
                    <a:srgbClr val="C0C0C0"/>
                  </a:outerShdw>
                </a:effectLst>
              </a:rPr>
              <a:t>8</a:t>
            </a:r>
            <a:r>
              <a:rPr lang="zh-CN" altLang="en-US" sz="2400" b="0" noProof="1">
                <a:effectLst>
                  <a:outerShdw blurRad="38100" dist="38100" dir="2700000">
                    <a:srgbClr val="C0C0C0"/>
                  </a:outerShdw>
                </a:effectLst>
              </a:rPr>
              <a:t>月</a:t>
            </a:r>
            <a:r>
              <a:rPr lang="en-US" altLang="zh-CN" sz="2400" b="0" noProof="1">
                <a:effectLst>
                  <a:outerShdw blurRad="38100" dist="38100" dir="2700000">
                    <a:srgbClr val="C0C0C0"/>
                  </a:outerShdw>
                </a:effectLst>
              </a:rPr>
              <a:t>1</a:t>
            </a:r>
            <a:r>
              <a:rPr lang="zh-CN" altLang="en-US" sz="2400" b="0" noProof="1">
                <a:effectLst>
                  <a:outerShdw blurRad="38100" dist="38100" dir="2700000">
                    <a:srgbClr val="C0C0C0"/>
                  </a:outerShdw>
                </a:effectLst>
              </a:rPr>
              <a:t>日起施行。于</a:t>
            </a:r>
            <a:r>
              <a:rPr lang="en-US" altLang="zh-CN" sz="2400" b="0" noProof="1">
                <a:effectLst>
                  <a:outerShdw blurRad="38100" dist="38100" dir="2700000">
                    <a:srgbClr val="C0C0C0"/>
                  </a:outerShdw>
                </a:effectLst>
              </a:rPr>
              <a:t>2006</a:t>
            </a:r>
            <a:r>
              <a:rPr lang="zh-CN" altLang="en-US" sz="2400" b="0" noProof="1">
                <a:effectLst>
                  <a:outerShdw blurRad="38100" dist="38100" dir="2700000">
                    <a:srgbClr val="C0C0C0"/>
                  </a:outerShdw>
                </a:effectLst>
              </a:rPr>
              <a:t>年</a:t>
            </a:r>
            <a:r>
              <a:rPr lang="en-US" altLang="zh-CN" sz="2400" b="0" noProof="1">
                <a:effectLst>
                  <a:outerShdw blurRad="38100" dist="38100" dir="2700000">
                    <a:srgbClr val="C0C0C0"/>
                  </a:outerShdw>
                </a:effectLst>
              </a:rPr>
              <a:t>8</a:t>
            </a:r>
            <a:r>
              <a:rPr lang="zh-CN" altLang="en-US" sz="2400" b="0" noProof="1">
                <a:effectLst>
                  <a:outerShdw blurRad="38100" dist="38100" dir="2700000">
                    <a:srgbClr val="C0C0C0"/>
                  </a:outerShdw>
                </a:effectLst>
              </a:rPr>
              <a:t>月</a:t>
            </a:r>
            <a:r>
              <a:rPr lang="en-US" altLang="zh-CN" sz="2400" b="0" noProof="1">
                <a:effectLst>
                  <a:outerShdw blurRad="38100" dist="38100" dir="2700000">
                    <a:srgbClr val="C0C0C0"/>
                  </a:outerShdw>
                </a:effectLst>
              </a:rPr>
              <a:t>27</a:t>
            </a:r>
            <a:r>
              <a:rPr lang="zh-CN" altLang="en-US" sz="2400" b="0" noProof="1">
                <a:effectLst>
                  <a:outerShdw blurRad="38100" dist="38100" dir="2700000">
                    <a:srgbClr val="C0C0C0"/>
                  </a:outerShdw>
                </a:effectLst>
              </a:rPr>
              <a:t>日修订公布。</a:t>
            </a:r>
            <a:r>
              <a:rPr lang="zh-CN" altLang="en-US" sz="3000" b="0" noProof="1">
                <a:effectLst>
                  <a:outerShdw blurRad="38100" dist="38100" dir="2700000">
                    <a:srgbClr val="C0C0C0"/>
                  </a:outerShdw>
                </a:effectLst>
              </a:rPr>
              <a:t> </a:t>
            </a:r>
          </a:p>
        </p:txBody>
      </p:sp>
      <p:sp>
        <p:nvSpPr>
          <p:cNvPr id="3078" name="Rectangle 6"/>
          <p:cNvSpPr>
            <a:spLocks noChangeArrowheads="1"/>
          </p:cNvSpPr>
          <p:nvPr/>
        </p:nvSpPr>
        <p:spPr bwMode="auto">
          <a:xfrm>
            <a:off x="2195513" y="3141663"/>
            <a:ext cx="6624637" cy="1006475"/>
          </a:xfrm>
          <a:prstGeom prst="rect">
            <a:avLst/>
          </a:prstGeom>
          <a:solidFill>
            <a:srgbClr val="ECF99D"/>
          </a:solidFill>
          <a:ln w="9525" algn="ctr">
            <a:solidFill>
              <a:srgbClr val="EE8E00"/>
            </a:solidFill>
            <a:miter lim="800000"/>
          </a:ln>
          <a:effectLst/>
        </p:spPr>
        <p:txBody>
          <a:bodyPr anchor="ctr"/>
          <a:lstStyle/>
          <a:p>
            <a:pPr marL="342900" indent="-342900" algn="just">
              <a:lnSpc>
                <a:spcPct val="90000"/>
              </a:lnSpc>
              <a:spcBef>
                <a:spcPct val="20000"/>
              </a:spcBef>
              <a:buClr>
                <a:srgbClr val="B71528"/>
              </a:buClr>
              <a:buSzPct val="75000"/>
              <a:buFont typeface="Wingdings" pitchFamily="2" charset="2"/>
              <a:buChar char="E"/>
              <a:defRPr/>
            </a:pPr>
            <a:r>
              <a:rPr lang="zh-CN" altLang="en-US" sz="2400" b="1">
                <a:effectLst>
                  <a:outerShdw blurRad="38100" dist="38100" dir="2700000" algn="tl">
                    <a:srgbClr val="FFFFFF"/>
                  </a:outerShdw>
                </a:effectLst>
              </a:rPr>
              <a:t>广义则指调整合伙企业合伙关系的各种法律规范的总称。如民法通则中也有相关的规定 </a:t>
            </a:r>
          </a:p>
        </p:txBody>
      </p:sp>
      <p:sp>
        <p:nvSpPr>
          <p:cNvPr id="3079" name="Rectangle 7"/>
          <p:cNvSpPr>
            <a:spLocks noChangeArrowheads="1"/>
          </p:cNvSpPr>
          <p:nvPr/>
        </p:nvSpPr>
        <p:spPr bwMode="auto">
          <a:xfrm>
            <a:off x="152400" y="1600200"/>
            <a:ext cx="3311525" cy="339725"/>
          </a:xfrm>
          <a:prstGeom prst="rect">
            <a:avLst/>
          </a:prstGeom>
          <a:noFill/>
          <a:ln w="9525">
            <a:noFill/>
            <a:miter lim="800000"/>
          </a:ln>
          <a:effectLst/>
        </p:spPr>
        <p:txBody>
          <a:bodyPr>
            <a:spAutoFit/>
          </a:bodyPr>
          <a:lstStyle/>
          <a:p>
            <a:pPr>
              <a:lnSpc>
                <a:spcPct val="90000"/>
              </a:lnSpc>
              <a:spcBef>
                <a:spcPct val="20000"/>
              </a:spcBef>
              <a:buClr>
                <a:schemeClr val="hlink"/>
              </a:buClr>
              <a:buSzPct val="75000"/>
              <a:buFont typeface="Wingdings" pitchFamily="2" charset="2"/>
              <a:buNone/>
              <a:defRPr/>
            </a:pPr>
            <a:r>
              <a:rPr lang="zh-CN" altLang="en-US" b="1">
                <a:solidFill>
                  <a:srgbClr val="EE8E00"/>
                </a:solidFill>
                <a:effectLst>
                  <a:outerShdw blurRad="38100" dist="38100" dir="2700000" algn="tl">
                    <a:srgbClr val="000000"/>
                  </a:outerShdw>
                </a:effectLst>
              </a:rPr>
              <a:t>合伙企业法有广义和狭义之分 </a:t>
            </a:r>
          </a:p>
        </p:txBody>
      </p:sp>
      <p:sp>
        <p:nvSpPr>
          <p:cNvPr id="189448" name="矩形 189447"/>
          <p:cNvSpPr>
            <a:spLocks noRot="1"/>
          </p:cNvSpPr>
          <p:nvPr/>
        </p:nvSpPr>
        <p:spPr>
          <a:xfrm>
            <a:off x="1447800" y="274638"/>
            <a:ext cx="7315200" cy="944562"/>
          </a:xfrm>
          <a:prstGeom prst="rect">
            <a:avLst/>
          </a:prstGeom>
          <a:noFill/>
          <a:ln w="9525">
            <a:noFill/>
            <a:miter/>
          </a:ln>
        </p:spPr>
        <p:txBody>
          <a:bodyPr anchor="ctr"/>
          <a:lstStyle>
            <a:lvl1pPr marL="0" lvl="0" indent="0" algn="l" defTabSz="914400" eaLnBrk="1" fontAlgn="base" latinLnBrk="0" hangingPunct="1">
              <a:lnSpc>
                <a:spcPct val="100000"/>
              </a:lnSpc>
              <a:spcBef>
                <a:spcPct val="0"/>
              </a:spcBef>
              <a:spcAft>
                <a:spcPct val="0"/>
              </a:spcAft>
              <a:buClr>
                <a:srgbClr val="000000"/>
              </a:buClr>
              <a:buNone/>
              <a:defRPr sz="4400" b="0" i="0" u="none" kern="1200" baseline="0">
                <a:solidFill>
                  <a:schemeClr val="bg1"/>
                </a:solidFill>
                <a:latin typeface="华文中宋" pitchFamily="2" charset="-122"/>
                <a:ea typeface="华文中宋" pitchFamily="2" charset="-122"/>
              </a:defRPr>
            </a:lvl1pPr>
          </a:lstStyle>
          <a:p>
            <a:r>
              <a:rPr lang="zh-CN" altLang="en-US" sz="3600" noProof="1">
                <a:effectLst>
                  <a:outerShdw blurRad="38100" dist="38100" dir="2700000">
                    <a:srgbClr val="C0C0C0"/>
                  </a:outerShdw>
                </a:effectLst>
                <a:latin typeface="黑体" pitchFamily="2" charset="-122"/>
                <a:ea typeface="黑体" pitchFamily="2" charset="-122"/>
                <a:cs typeface="+mn-ea"/>
              </a:rPr>
              <a:t>二、合伙企业法的概念</a:t>
            </a:r>
            <a:endParaRPr lang="zh-CN" altLang="en-US" sz="3600" noProof="1">
              <a:effectLst>
                <a:outerShdw blurRad="38100" dist="38100" dir="2700000">
                  <a:srgbClr val="C0C0C0"/>
                </a:outerShdw>
              </a:effectLst>
              <a:latin typeface="黑体" pitchFamily="2" charset="-122"/>
              <a:ea typeface="黑体" pitchFamily="2" charset="-122"/>
            </a:endParaRPr>
          </a:p>
        </p:txBody>
      </p:sp>
      <p:sp>
        <p:nvSpPr>
          <p:cNvPr id="1638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5363"/>
          <p:cNvSpPr>
            <a:spLocks noGrp="1" noChangeArrowheads="1"/>
          </p:cNvSpPr>
          <p:nvPr>
            <p:ph type="ctrTitle"/>
          </p:nvPr>
        </p:nvSpPr>
        <p:spPr/>
        <p:txBody>
          <a:bodyPr/>
          <a:lstStyle/>
          <a:p>
            <a:r>
              <a:rPr lang="zh-CN" altLang="en-US" smtClean="0">
                <a:latin typeface="华文中宋" pitchFamily="2" charset="-122"/>
                <a:ea typeface="华文中宋" pitchFamily="2" charset="-122"/>
              </a:rPr>
              <a:t>第二节 普通合伙企业</a:t>
            </a:r>
          </a:p>
        </p:txBody>
      </p:sp>
      <p:sp>
        <p:nvSpPr>
          <p:cNvPr id="17410"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zh-CN"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143000" y="457200"/>
            <a:ext cx="7315200" cy="582613"/>
          </a:xfrm>
          <a:prstGeom prst="rect">
            <a:avLst/>
          </a:prstGeom>
        </p:spPr>
        <p:txBody>
          <a:bodyPr anchorCtr="1"/>
          <a:lstStyle/>
          <a:p>
            <a:r>
              <a:rPr lang="zh-CN" altLang="en-US" sz="3600" b="1" noProof="1">
                <a:effectLst>
                  <a:outerShdw blurRad="38100" dist="38100" dir="2700000">
                    <a:srgbClr val="C0C0C0"/>
                  </a:outerShdw>
                </a:effectLst>
              </a:rPr>
              <a:t>一、合伙企业的设立条件</a:t>
            </a:r>
          </a:p>
        </p:txBody>
      </p:sp>
      <p:sp>
        <p:nvSpPr>
          <p:cNvPr id="60419" name="Rectangle 3"/>
          <p:cNvSpPr>
            <a:spLocks noGrp="1" noChangeArrowheads="1"/>
          </p:cNvSpPr>
          <p:nvPr>
            <p:ph type="body" idx="4294967295"/>
          </p:nvPr>
        </p:nvSpPr>
        <p:spPr>
          <a:xfrm>
            <a:off x="323850" y="2060575"/>
            <a:ext cx="8424863" cy="2519363"/>
          </a:xfrm>
          <a:gradFill rotWithShape="1">
            <a:gsLst>
              <a:gs pos="0">
                <a:srgbClr val="9FE7C3"/>
              </a:gs>
              <a:gs pos="50000">
                <a:schemeClr val="bg2"/>
              </a:gs>
              <a:gs pos="100000">
                <a:srgbClr val="9FE7C3"/>
              </a:gs>
            </a:gsLst>
            <a:lin ang="5400000" scaled="1"/>
          </a:gradFill>
        </p:spPr>
        <p:txBody>
          <a:bodyPr anchor="ctr"/>
          <a:lstStyle/>
          <a:p>
            <a:pPr>
              <a:lnSpc>
                <a:spcPct val="80000"/>
              </a:lnSpc>
              <a:buClr>
                <a:srgbClr val="B71528"/>
              </a:buClr>
              <a:buFont typeface="Wingdings" pitchFamily="2" charset="2"/>
              <a:buNone/>
            </a:pPr>
            <a:r>
              <a:rPr lang="en-US" altLang="zh-CN" sz="2800" b="0" noProof="1">
                <a:effectLst>
                  <a:outerShdw blurRad="38100" dist="38100" dir="2700000">
                    <a:srgbClr val="C0C0C0"/>
                  </a:outerShdw>
                </a:effectLst>
                <a:latin typeface="仿宋_GB2312" pitchFamily="49" charset="-122"/>
                <a:ea typeface="仿宋_GB2312" pitchFamily="49" charset="-122"/>
              </a:rPr>
              <a:t>1</a:t>
            </a:r>
            <a:r>
              <a:rPr lang="zh-CN" altLang="en-US" sz="2800" b="0" noProof="1">
                <a:effectLst>
                  <a:outerShdw blurRad="38100" dist="38100" dir="2700000">
                    <a:srgbClr val="C0C0C0"/>
                  </a:outerShdw>
                </a:effectLst>
                <a:latin typeface="仿宋_GB2312" pitchFamily="49" charset="-122"/>
                <a:ea typeface="仿宋_GB2312" pitchFamily="49" charset="-122"/>
              </a:rPr>
              <a:t>）有二个以上合伙人；</a:t>
            </a:r>
          </a:p>
          <a:p>
            <a:pPr>
              <a:lnSpc>
                <a:spcPct val="80000"/>
              </a:lnSpc>
              <a:buClr>
                <a:srgbClr val="B71528"/>
              </a:buClr>
              <a:buFont typeface="Wingdings" pitchFamily="2" charset="2"/>
              <a:buNone/>
            </a:pPr>
            <a:r>
              <a:rPr lang="en-US" altLang="zh-CN" sz="2800" b="0" noProof="1">
                <a:effectLst>
                  <a:outerShdw blurRad="38100" dist="38100" dir="2700000">
                    <a:srgbClr val="C0C0C0"/>
                  </a:outerShdw>
                </a:effectLst>
                <a:latin typeface="仿宋_GB2312" pitchFamily="49" charset="-122"/>
                <a:ea typeface="仿宋_GB2312" pitchFamily="49" charset="-122"/>
              </a:rPr>
              <a:t>2</a:t>
            </a:r>
            <a:r>
              <a:rPr lang="zh-CN" altLang="en-US" sz="2800" b="0" noProof="1">
                <a:effectLst>
                  <a:outerShdw blurRad="38100" dist="38100" dir="2700000">
                    <a:srgbClr val="C0C0C0"/>
                  </a:outerShdw>
                </a:effectLst>
                <a:latin typeface="仿宋_GB2312" pitchFamily="49" charset="-122"/>
                <a:ea typeface="仿宋_GB2312" pitchFamily="49" charset="-122"/>
              </a:rPr>
              <a:t>）有书面合伙协议；</a:t>
            </a:r>
          </a:p>
          <a:p>
            <a:pPr>
              <a:lnSpc>
                <a:spcPct val="80000"/>
              </a:lnSpc>
              <a:buClr>
                <a:srgbClr val="B71528"/>
              </a:buClr>
              <a:buFont typeface="Wingdings" pitchFamily="2" charset="2"/>
              <a:buNone/>
            </a:pPr>
            <a:r>
              <a:rPr lang="en-US" altLang="zh-CN" sz="2800" b="0" noProof="1">
                <a:effectLst>
                  <a:outerShdw blurRad="38100" dist="38100" dir="2700000">
                    <a:srgbClr val="C0C0C0"/>
                  </a:outerShdw>
                </a:effectLst>
                <a:latin typeface="仿宋_GB2312" pitchFamily="49" charset="-122"/>
                <a:ea typeface="仿宋_GB2312" pitchFamily="49" charset="-122"/>
              </a:rPr>
              <a:t>3</a:t>
            </a:r>
            <a:r>
              <a:rPr lang="zh-CN" altLang="en-US" sz="2800" b="0" noProof="1">
                <a:effectLst>
                  <a:outerShdw blurRad="38100" dist="38100" dir="2700000">
                    <a:srgbClr val="C0C0C0"/>
                  </a:outerShdw>
                </a:effectLst>
                <a:latin typeface="仿宋_GB2312" pitchFamily="49" charset="-122"/>
                <a:ea typeface="仿宋_GB2312" pitchFamily="49" charset="-122"/>
              </a:rPr>
              <a:t>）有合伙人认缴或者实际缴付的出资；</a:t>
            </a:r>
          </a:p>
          <a:p>
            <a:pPr>
              <a:lnSpc>
                <a:spcPct val="80000"/>
              </a:lnSpc>
              <a:buClr>
                <a:srgbClr val="B71528"/>
              </a:buClr>
              <a:buFont typeface="Wingdings" pitchFamily="2" charset="2"/>
              <a:buNone/>
            </a:pPr>
            <a:r>
              <a:rPr lang="en-US" altLang="zh-CN" sz="2800" b="0" noProof="1">
                <a:effectLst>
                  <a:outerShdw blurRad="38100" dist="38100" dir="2700000">
                    <a:srgbClr val="C0C0C0"/>
                  </a:outerShdw>
                </a:effectLst>
                <a:latin typeface="仿宋_GB2312" pitchFamily="49" charset="-122"/>
                <a:ea typeface="仿宋_GB2312" pitchFamily="49" charset="-122"/>
              </a:rPr>
              <a:t>4</a:t>
            </a:r>
            <a:r>
              <a:rPr lang="zh-CN" altLang="en-US" sz="2800" b="0" noProof="1">
                <a:effectLst>
                  <a:outerShdw blurRad="38100" dist="38100" dir="2700000">
                    <a:srgbClr val="C0C0C0"/>
                  </a:outerShdw>
                </a:effectLst>
                <a:latin typeface="仿宋_GB2312" pitchFamily="49" charset="-122"/>
                <a:ea typeface="仿宋_GB2312" pitchFamily="49" charset="-122"/>
              </a:rPr>
              <a:t>）有合伙企业的名称和生产经营场所；</a:t>
            </a:r>
          </a:p>
          <a:p>
            <a:pPr>
              <a:lnSpc>
                <a:spcPct val="80000"/>
              </a:lnSpc>
              <a:buClr>
                <a:srgbClr val="B71528"/>
              </a:buClr>
              <a:buFont typeface="Wingdings" pitchFamily="2" charset="2"/>
              <a:buNone/>
            </a:pPr>
            <a:r>
              <a:rPr lang="en-US" altLang="zh-CN" sz="2800" b="0" noProof="1">
                <a:effectLst>
                  <a:outerShdw blurRad="38100" dist="38100" dir="2700000">
                    <a:srgbClr val="C0C0C0"/>
                  </a:outerShdw>
                </a:effectLst>
                <a:latin typeface="仿宋_GB2312" pitchFamily="49" charset="-122"/>
                <a:ea typeface="仿宋_GB2312" pitchFamily="49" charset="-122"/>
              </a:rPr>
              <a:t>5</a:t>
            </a:r>
            <a:r>
              <a:rPr lang="zh-CN" altLang="en-US" sz="2800" b="0" noProof="1">
                <a:effectLst>
                  <a:outerShdw blurRad="38100" dist="38100" dir="2700000">
                    <a:srgbClr val="C0C0C0"/>
                  </a:outerShdw>
                </a:effectLst>
                <a:latin typeface="仿宋_GB2312" pitchFamily="49" charset="-122"/>
                <a:ea typeface="仿宋_GB2312" pitchFamily="49" charset="-122"/>
              </a:rPr>
              <a:t>）法律、行政法规规定的其他条件。</a:t>
            </a:r>
          </a:p>
        </p:txBody>
      </p:sp>
      <p:sp>
        <p:nvSpPr>
          <p:cNvPr id="18435" name="AutoShape 7"/>
          <p:cNvSpPr>
            <a:spLocks noChangeArrowheads="1"/>
          </p:cNvSpPr>
          <p:nvPr/>
        </p:nvSpPr>
        <p:spPr bwMode="auto">
          <a:xfrm>
            <a:off x="1357313" y="5072063"/>
            <a:ext cx="6264275" cy="1439862"/>
          </a:xfrm>
          <a:prstGeom prst="cloudCallout">
            <a:avLst>
              <a:gd name="adj1" fmla="val -45259"/>
              <a:gd name="adj2" fmla="val -88880"/>
            </a:avLst>
          </a:prstGeom>
          <a:solidFill>
            <a:schemeClr val="folHlink"/>
          </a:solidFill>
          <a:ln w="9525">
            <a:solidFill>
              <a:srgbClr val="FF9900"/>
            </a:solidFill>
            <a:round/>
            <a:headEnd/>
            <a:tailEnd/>
          </a:ln>
        </p:spPr>
        <p:txBody>
          <a:bodyPr anchor="ctr"/>
          <a:lstStyle/>
          <a:p>
            <a:pPr algn="ctr"/>
            <a:r>
              <a:rPr lang="zh-CN" altLang="en-US" sz="1600">
                <a:solidFill>
                  <a:schemeClr val="bg2"/>
                </a:solidFill>
              </a:rPr>
              <a:t>这是合伙企业法对合伙企业设立所规定的实质要件，是设立合伙企业必须具备的、缺一不可的法定条件。逐一介绍 </a:t>
            </a:r>
          </a:p>
        </p:txBody>
      </p:sp>
      <p:sp>
        <p:nvSpPr>
          <p:cNvPr id="18436"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45057"/>
          <p:cNvSpPr>
            <a:spLocks noGrp="1" noChangeArrowheads="1"/>
          </p:cNvSpPr>
          <p:nvPr>
            <p:ph type="title"/>
          </p:nvPr>
        </p:nvSpPr>
        <p:spPr/>
        <p:txBody>
          <a:bodyPr/>
          <a:lstStyle/>
          <a:p>
            <a:endParaRPr lang="zh-CN" altLang="zh-CN" smtClean="0"/>
          </a:p>
        </p:txBody>
      </p:sp>
      <p:sp>
        <p:nvSpPr>
          <p:cNvPr id="19458" name="文本占位符 45058"/>
          <p:cNvSpPr>
            <a:spLocks noGrp="1" noChangeArrowheads="1"/>
          </p:cNvSpPr>
          <p:nvPr>
            <p:ph type="body" idx="1"/>
          </p:nvPr>
        </p:nvSpPr>
        <p:spPr/>
        <p:txBody>
          <a:bodyPr/>
          <a:lstStyle/>
          <a:p>
            <a:r>
              <a:rPr lang="zh-CN" altLang="en-US" smtClean="0"/>
              <a:t>有二个以上合伙人</a:t>
            </a:r>
          </a:p>
          <a:p>
            <a:pPr lvl="1"/>
            <a:r>
              <a:rPr lang="zh-CN" altLang="en-US" smtClean="0"/>
              <a:t>数量：</a:t>
            </a:r>
            <a:r>
              <a:rPr lang="en-US" altLang="zh-CN" smtClean="0"/>
              <a:t>2</a:t>
            </a:r>
            <a:r>
              <a:rPr lang="zh-CN" altLang="en-US" smtClean="0"/>
              <a:t>人以上</a:t>
            </a:r>
          </a:p>
          <a:p>
            <a:pPr lvl="1"/>
            <a:r>
              <a:rPr lang="zh-CN" altLang="en-US" smtClean="0"/>
              <a:t>构成：自然人，法人，</a:t>
            </a:r>
            <a:r>
              <a:rPr lang="zh-CN" altLang="en-US" smtClean="0">
                <a:solidFill>
                  <a:srgbClr val="FF0000"/>
                </a:solidFill>
              </a:rPr>
              <a:t>其他组织</a:t>
            </a:r>
          </a:p>
          <a:p>
            <a:pPr lvl="1"/>
            <a:r>
              <a:rPr lang="zh-CN" altLang="en-US" smtClean="0"/>
              <a:t>自然人：应当具有完全民事行为能力</a:t>
            </a:r>
          </a:p>
          <a:p>
            <a:pPr lvl="1"/>
            <a:r>
              <a:rPr lang="zh-CN" altLang="en-US" smtClean="0"/>
              <a:t>不得成为</a:t>
            </a:r>
            <a:r>
              <a:rPr lang="zh-CN" altLang="en-US" smtClean="0">
                <a:solidFill>
                  <a:srgbClr val="FF0000"/>
                </a:solidFill>
              </a:rPr>
              <a:t>普通</a:t>
            </a:r>
            <a:r>
              <a:rPr lang="zh-CN" altLang="en-US" smtClean="0"/>
              <a:t>合伙人的：</a:t>
            </a:r>
          </a:p>
          <a:p>
            <a:pPr lvl="2"/>
            <a:r>
              <a:rPr lang="zh-CN" altLang="en-US" smtClean="0"/>
              <a:t>国有独资公司、国有企业、上市公司以及公益性的事业单位、社会团体</a:t>
            </a:r>
          </a:p>
          <a:p>
            <a:pPr lvl="2"/>
            <a:r>
              <a:rPr lang="zh-CN" altLang="en-US" smtClean="0"/>
              <a:t>法律、行政法规禁止从事营利性活动的人，不得成为合伙企业的合伙人</a:t>
            </a:r>
          </a:p>
          <a:p>
            <a:pPr lvl="2"/>
            <a:endParaRPr lang="zh-CN" altLang="en-US" smtClean="0"/>
          </a:p>
        </p:txBody>
      </p:sp>
      <p:sp>
        <p:nvSpPr>
          <p:cNvPr id="1945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6081"/>
          <p:cNvSpPr>
            <a:spLocks noGrp="1" noChangeArrowheads="1"/>
          </p:cNvSpPr>
          <p:nvPr>
            <p:ph type="title"/>
          </p:nvPr>
        </p:nvSpPr>
        <p:spPr/>
        <p:txBody>
          <a:bodyPr/>
          <a:lstStyle/>
          <a:p>
            <a:endParaRPr lang="zh-CN" altLang="zh-CN" smtClean="0"/>
          </a:p>
        </p:txBody>
      </p:sp>
      <p:sp>
        <p:nvSpPr>
          <p:cNvPr id="20482" name="文本占位符 46082"/>
          <p:cNvSpPr>
            <a:spLocks noGrp="1" noChangeArrowheads="1"/>
          </p:cNvSpPr>
          <p:nvPr>
            <p:ph type="body" idx="1"/>
          </p:nvPr>
        </p:nvSpPr>
        <p:spPr>
          <a:xfrm>
            <a:off x="457200" y="1447800"/>
            <a:ext cx="8077200" cy="4949825"/>
          </a:xfrm>
        </p:spPr>
        <p:txBody>
          <a:bodyPr/>
          <a:lstStyle/>
          <a:p>
            <a:pPr>
              <a:lnSpc>
                <a:spcPct val="80000"/>
              </a:lnSpc>
            </a:pPr>
            <a:r>
              <a:rPr lang="zh-CN" altLang="en-US" sz="3000" smtClean="0"/>
              <a:t>有书面合伙协议</a:t>
            </a:r>
          </a:p>
          <a:p>
            <a:pPr marL="522288" lvl="1" indent="-65088">
              <a:lnSpc>
                <a:spcPct val="80000"/>
              </a:lnSpc>
            </a:pPr>
            <a:r>
              <a:rPr lang="zh-CN" altLang="en-US" sz="2400" smtClean="0"/>
              <a:t>内容：</a:t>
            </a:r>
          </a:p>
          <a:p>
            <a:pPr lvl="2">
              <a:lnSpc>
                <a:spcPct val="80000"/>
              </a:lnSpc>
            </a:pPr>
            <a:r>
              <a:rPr lang="zh-CN" altLang="en-US" sz="2000" smtClean="0"/>
              <a:t>（</a:t>
            </a:r>
            <a:r>
              <a:rPr lang="en-US" altLang="zh-CN" sz="2000" smtClean="0"/>
              <a:t>1</a:t>
            </a:r>
            <a:r>
              <a:rPr lang="zh-CN" altLang="en-US" sz="2000" smtClean="0"/>
              <a:t>）合伙企业名称和主要经营场所地点；</a:t>
            </a:r>
          </a:p>
          <a:p>
            <a:pPr lvl="2">
              <a:lnSpc>
                <a:spcPct val="80000"/>
              </a:lnSpc>
            </a:pPr>
            <a:r>
              <a:rPr lang="zh-CN" altLang="en-US" sz="2000" smtClean="0"/>
              <a:t>（</a:t>
            </a:r>
            <a:r>
              <a:rPr lang="en-US" altLang="zh-CN" sz="2000" smtClean="0"/>
              <a:t>2</a:t>
            </a:r>
            <a:r>
              <a:rPr lang="zh-CN" altLang="en-US" sz="2000" smtClean="0"/>
              <a:t>）合伙目的和合伙经营范围；</a:t>
            </a:r>
          </a:p>
          <a:p>
            <a:pPr lvl="2">
              <a:lnSpc>
                <a:spcPct val="80000"/>
              </a:lnSpc>
            </a:pPr>
            <a:r>
              <a:rPr lang="zh-CN" altLang="en-US" sz="2000" smtClean="0"/>
              <a:t>（</a:t>
            </a:r>
            <a:r>
              <a:rPr lang="en-US" altLang="zh-CN" sz="2000" smtClean="0"/>
              <a:t>3</a:t>
            </a:r>
            <a:r>
              <a:rPr lang="zh-CN" altLang="en-US" sz="2000" smtClean="0"/>
              <a:t>）合伙人的姓名或者名称、住所；</a:t>
            </a:r>
          </a:p>
          <a:p>
            <a:pPr lvl="2">
              <a:lnSpc>
                <a:spcPct val="80000"/>
              </a:lnSpc>
            </a:pPr>
            <a:r>
              <a:rPr lang="zh-CN" altLang="en-US" sz="2000" smtClean="0"/>
              <a:t>（</a:t>
            </a:r>
            <a:r>
              <a:rPr lang="en-US" altLang="zh-CN" sz="2000" smtClean="0"/>
              <a:t>4</a:t>
            </a:r>
            <a:r>
              <a:rPr lang="zh-CN" altLang="en-US" sz="2000" smtClean="0"/>
              <a:t>）合伙人的出资方式、数额和缴付期限；</a:t>
            </a:r>
          </a:p>
          <a:p>
            <a:pPr lvl="2">
              <a:lnSpc>
                <a:spcPct val="80000"/>
              </a:lnSpc>
            </a:pPr>
            <a:r>
              <a:rPr lang="zh-CN" altLang="en-US" sz="2000" smtClean="0"/>
              <a:t>（</a:t>
            </a:r>
            <a:r>
              <a:rPr lang="en-US" altLang="zh-CN" sz="2000" smtClean="0"/>
              <a:t>5</a:t>
            </a:r>
            <a:r>
              <a:rPr lang="zh-CN" altLang="en-US" sz="2000" smtClean="0"/>
              <a:t>）利润分配、亏损分担方式；</a:t>
            </a:r>
          </a:p>
          <a:p>
            <a:pPr lvl="2">
              <a:lnSpc>
                <a:spcPct val="80000"/>
              </a:lnSpc>
            </a:pPr>
            <a:r>
              <a:rPr lang="zh-CN" altLang="en-US" sz="2000" smtClean="0"/>
              <a:t>（</a:t>
            </a:r>
            <a:r>
              <a:rPr lang="en-US" altLang="zh-CN" sz="2000" smtClean="0"/>
              <a:t>6</a:t>
            </a:r>
            <a:r>
              <a:rPr lang="zh-CN" altLang="en-US" sz="2000" smtClean="0"/>
              <a:t>）合伙事务的执行；</a:t>
            </a:r>
          </a:p>
          <a:p>
            <a:pPr lvl="2">
              <a:lnSpc>
                <a:spcPct val="80000"/>
              </a:lnSpc>
            </a:pPr>
            <a:r>
              <a:rPr lang="zh-CN" altLang="en-US" sz="2000" smtClean="0"/>
              <a:t>（</a:t>
            </a:r>
            <a:r>
              <a:rPr lang="en-US" altLang="zh-CN" sz="2000" smtClean="0"/>
              <a:t>7</a:t>
            </a:r>
            <a:r>
              <a:rPr lang="zh-CN" altLang="en-US" sz="2000" smtClean="0"/>
              <a:t>）入伙与退伙；</a:t>
            </a:r>
          </a:p>
          <a:p>
            <a:pPr lvl="2">
              <a:lnSpc>
                <a:spcPct val="80000"/>
              </a:lnSpc>
            </a:pPr>
            <a:r>
              <a:rPr lang="zh-CN" altLang="en-US" sz="2000" smtClean="0"/>
              <a:t>（</a:t>
            </a:r>
            <a:r>
              <a:rPr lang="en-US" altLang="zh-CN" sz="2000" smtClean="0"/>
              <a:t>8</a:t>
            </a:r>
            <a:r>
              <a:rPr lang="zh-CN" altLang="en-US" sz="2000" smtClean="0"/>
              <a:t>）争议解决办法；</a:t>
            </a:r>
          </a:p>
          <a:p>
            <a:pPr lvl="2">
              <a:lnSpc>
                <a:spcPct val="80000"/>
              </a:lnSpc>
            </a:pPr>
            <a:r>
              <a:rPr lang="zh-CN" altLang="en-US" sz="2000" smtClean="0"/>
              <a:t>（</a:t>
            </a:r>
            <a:r>
              <a:rPr lang="en-US" altLang="zh-CN" sz="2000" smtClean="0"/>
              <a:t>9</a:t>
            </a:r>
            <a:r>
              <a:rPr lang="zh-CN" altLang="en-US" sz="2000" smtClean="0"/>
              <a:t>）合伙企业的解散与清算；</a:t>
            </a:r>
          </a:p>
          <a:p>
            <a:pPr lvl="2">
              <a:lnSpc>
                <a:spcPct val="80000"/>
              </a:lnSpc>
            </a:pPr>
            <a:r>
              <a:rPr lang="zh-CN" altLang="en-US" sz="2000" smtClean="0"/>
              <a:t>（</a:t>
            </a:r>
            <a:r>
              <a:rPr lang="en-US" altLang="zh-CN" sz="2000" smtClean="0"/>
              <a:t>10</a:t>
            </a:r>
            <a:r>
              <a:rPr lang="zh-CN" altLang="en-US" sz="2000" smtClean="0"/>
              <a:t>）违约责任。</a:t>
            </a:r>
          </a:p>
          <a:p>
            <a:pPr marL="522288" lvl="1" indent="-65088">
              <a:lnSpc>
                <a:spcPct val="80000"/>
              </a:lnSpc>
            </a:pPr>
            <a:r>
              <a:rPr lang="zh-CN" altLang="en-US" sz="2400" smtClean="0"/>
              <a:t>效力：</a:t>
            </a:r>
          </a:p>
          <a:p>
            <a:pPr lvl="2">
              <a:lnSpc>
                <a:spcPct val="80000"/>
              </a:lnSpc>
            </a:pPr>
            <a:r>
              <a:rPr lang="zh-CN" altLang="en-US" sz="2000" smtClean="0"/>
              <a:t>合伙人按照合伙协议享有权利，履行义务。</a:t>
            </a:r>
          </a:p>
        </p:txBody>
      </p:sp>
      <p:sp>
        <p:nvSpPr>
          <p:cNvPr id="2048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47105"/>
          <p:cNvSpPr>
            <a:spLocks noGrp="1" noChangeArrowheads="1"/>
          </p:cNvSpPr>
          <p:nvPr>
            <p:ph type="title"/>
          </p:nvPr>
        </p:nvSpPr>
        <p:spPr/>
        <p:txBody>
          <a:bodyPr/>
          <a:lstStyle/>
          <a:p>
            <a:endParaRPr lang="zh-CN" altLang="zh-CN" smtClean="0"/>
          </a:p>
        </p:txBody>
      </p:sp>
      <p:sp>
        <p:nvSpPr>
          <p:cNvPr id="21506" name="文本占位符 47106"/>
          <p:cNvSpPr>
            <a:spLocks noGrp="1" noChangeArrowheads="1"/>
          </p:cNvSpPr>
          <p:nvPr>
            <p:ph type="body" idx="1"/>
          </p:nvPr>
        </p:nvSpPr>
        <p:spPr/>
        <p:txBody>
          <a:bodyPr/>
          <a:lstStyle/>
          <a:p>
            <a:pPr lvl="1"/>
            <a:r>
              <a:rPr lang="zh-CN" altLang="en-US" sz="2800" smtClean="0"/>
              <a:t>合伙协议的订立</a:t>
            </a:r>
          </a:p>
          <a:p>
            <a:pPr lvl="2"/>
            <a:r>
              <a:rPr lang="zh-CN" altLang="en-US" sz="2200" smtClean="0"/>
              <a:t>合伙协议依法由全体合伙人协商一致、以书面形式订立。经全体合伙人签名、盖章后生效。</a:t>
            </a:r>
          </a:p>
          <a:p>
            <a:pPr lvl="1"/>
            <a:r>
              <a:rPr lang="zh-CN" altLang="en-US" sz="2800" smtClean="0"/>
              <a:t>合伙协议的履行</a:t>
            </a:r>
          </a:p>
          <a:p>
            <a:pPr lvl="2"/>
            <a:r>
              <a:rPr lang="zh-CN" altLang="en-US" sz="2200" smtClean="0"/>
              <a:t>未约定或者约定不明确的事项，由合伙人协商决定；</a:t>
            </a:r>
          </a:p>
          <a:p>
            <a:pPr lvl="2"/>
            <a:r>
              <a:rPr lang="zh-CN" altLang="en-US" sz="2200" smtClean="0"/>
              <a:t>协商不成的，依照有关法律、行政法规的规定处理。</a:t>
            </a:r>
          </a:p>
          <a:p>
            <a:pPr lvl="1"/>
            <a:r>
              <a:rPr lang="zh-CN" altLang="en-US" sz="2800" smtClean="0"/>
              <a:t>合伙协议的修改</a:t>
            </a:r>
          </a:p>
          <a:p>
            <a:pPr lvl="2"/>
            <a:r>
              <a:rPr lang="zh-CN" altLang="en-US" sz="2200" smtClean="0"/>
              <a:t>合伙协议修改或者补充合伙协议，应当经全体合伙人一致同意；</a:t>
            </a:r>
          </a:p>
          <a:p>
            <a:pPr lvl="2"/>
            <a:r>
              <a:rPr lang="zh-CN" altLang="en-US" sz="2200" smtClean="0"/>
              <a:t>但是，合伙协议另有约定的除外。</a:t>
            </a:r>
            <a:br>
              <a:rPr lang="zh-CN" altLang="en-US" sz="2200" smtClean="0"/>
            </a:br>
            <a:r>
              <a:rPr lang="zh-CN" altLang="en-US" sz="2200" smtClean="0"/>
              <a:t>　　</a:t>
            </a:r>
          </a:p>
        </p:txBody>
      </p:sp>
      <p:sp>
        <p:nvSpPr>
          <p:cNvPr id="2150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49153"/>
          <p:cNvSpPr>
            <a:spLocks noGrp="1" noChangeArrowheads="1"/>
          </p:cNvSpPr>
          <p:nvPr>
            <p:ph type="title"/>
          </p:nvPr>
        </p:nvSpPr>
        <p:spPr/>
        <p:txBody>
          <a:bodyPr/>
          <a:lstStyle/>
          <a:p>
            <a:endParaRPr lang="zh-CN" altLang="zh-CN" smtClean="0"/>
          </a:p>
        </p:txBody>
      </p:sp>
      <p:sp>
        <p:nvSpPr>
          <p:cNvPr id="22530" name="文本占位符 49154"/>
          <p:cNvSpPr>
            <a:spLocks noGrp="1" noChangeArrowheads="1"/>
          </p:cNvSpPr>
          <p:nvPr>
            <p:ph type="body" idx="1"/>
          </p:nvPr>
        </p:nvSpPr>
        <p:spPr/>
        <p:txBody>
          <a:bodyPr/>
          <a:lstStyle/>
          <a:p>
            <a:pPr>
              <a:lnSpc>
                <a:spcPct val="80000"/>
              </a:lnSpc>
            </a:pPr>
            <a:r>
              <a:rPr lang="zh-CN" altLang="en-US" sz="3400" smtClean="0"/>
              <a:t>有合伙人</a:t>
            </a:r>
            <a:r>
              <a:rPr lang="zh-CN" altLang="en-US" sz="3400" i="1" u="sng" smtClean="0"/>
              <a:t>认缴</a:t>
            </a:r>
            <a:r>
              <a:rPr lang="zh-CN" altLang="en-US" sz="3400" smtClean="0"/>
              <a:t>或者</a:t>
            </a:r>
            <a:r>
              <a:rPr lang="zh-CN" altLang="en-US" sz="3400" i="1" u="sng" smtClean="0"/>
              <a:t>实际缴付的</a:t>
            </a:r>
            <a:r>
              <a:rPr lang="zh-CN" altLang="en-US" sz="3400" smtClean="0"/>
              <a:t>出资</a:t>
            </a:r>
          </a:p>
          <a:p>
            <a:pPr lvl="1">
              <a:lnSpc>
                <a:spcPct val="80000"/>
              </a:lnSpc>
            </a:pPr>
            <a:r>
              <a:rPr lang="zh-CN" altLang="en-US" sz="2800" smtClean="0"/>
              <a:t>出资数额</a:t>
            </a:r>
          </a:p>
          <a:p>
            <a:pPr lvl="2">
              <a:lnSpc>
                <a:spcPct val="80000"/>
              </a:lnSpc>
            </a:pPr>
            <a:r>
              <a:rPr lang="zh-CN" altLang="en-US" sz="2200" smtClean="0"/>
              <a:t>合伙人应当</a:t>
            </a:r>
            <a:r>
              <a:rPr lang="zh-CN" altLang="en-US" sz="2200" b="0" i="1" u="sng" smtClean="0"/>
              <a:t>按照合伙协议约定</a:t>
            </a:r>
            <a:r>
              <a:rPr lang="zh-CN" altLang="en-US" sz="2200" smtClean="0"/>
              <a:t>的出资方式、数额</a:t>
            </a:r>
            <a:r>
              <a:rPr lang="zh-CN" altLang="en-US" sz="2200" i="1" smtClean="0">
                <a:solidFill>
                  <a:srgbClr val="FF0000"/>
                </a:solidFill>
              </a:rPr>
              <a:t>（没有法定数额）</a:t>
            </a:r>
            <a:r>
              <a:rPr lang="zh-CN" altLang="en-US" sz="2200" smtClean="0"/>
              <a:t>和缴付期限，履行出资义务</a:t>
            </a:r>
          </a:p>
          <a:p>
            <a:pPr lvl="1">
              <a:lnSpc>
                <a:spcPct val="80000"/>
              </a:lnSpc>
            </a:pPr>
            <a:r>
              <a:rPr lang="zh-CN" altLang="en-US" sz="2800" smtClean="0"/>
              <a:t>出资形式</a:t>
            </a:r>
          </a:p>
          <a:p>
            <a:pPr lvl="2">
              <a:lnSpc>
                <a:spcPct val="80000"/>
              </a:lnSpc>
            </a:pPr>
            <a:r>
              <a:rPr lang="zh-CN" altLang="en-US" sz="2200" smtClean="0"/>
              <a:t>货币、实物、知识产权、土地使用权或者其他财产权利</a:t>
            </a:r>
          </a:p>
          <a:p>
            <a:pPr lvl="2">
              <a:lnSpc>
                <a:spcPct val="80000"/>
              </a:lnSpc>
            </a:pPr>
            <a:r>
              <a:rPr lang="zh-CN" altLang="en-US" sz="2200" smtClean="0"/>
              <a:t>也可以用劳务出资</a:t>
            </a:r>
          </a:p>
          <a:p>
            <a:pPr lvl="1">
              <a:lnSpc>
                <a:spcPct val="80000"/>
              </a:lnSpc>
            </a:pPr>
            <a:r>
              <a:rPr lang="zh-CN" altLang="en-US" sz="2800" smtClean="0"/>
              <a:t>出资评估</a:t>
            </a:r>
          </a:p>
          <a:p>
            <a:pPr lvl="2">
              <a:lnSpc>
                <a:spcPct val="80000"/>
              </a:lnSpc>
            </a:pPr>
            <a:r>
              <a:rPr lang="zh-CN" altLang="en-US" sz="2200" smtClean="0"/>
              <a:t>各种财产权利：全体合伙人协商确定，也可委托法定评估机构评估</a:t>
            </a:r>
          </a:p>
          <a:p>
            <a:pPr lvl="2">
              <a:lnSpc>
                <a:spcPct val="80000"/>
              </a:lnSpc>
            </a:pPr>
            <a:r>
              <a:rPr lang="zh-CN" altLang="en-US" sz="2200" smtClean="0"/>
              <a:t>劳务出资：评估办法由协商确定，并在合伙协议中载明</a:t>
            </a:r>
          </a:p>
          <a:p>
            <a:pPr lvl="2">
              <a:lnSpc>
                <a:spcPct val="80000"/>
              </a:lnSpc>
            </a:pPr>
            <a:r>
              <a:rPr lang="zh-CN" altLang="en-US" sz="2200" smtClean="0"/>
              <a:t>以财产所有权出资的，出资人不再享有财产所有权，由全体合伙人共有。</a:t>
            </a:r>
          </a:p>
        </p:txBody>
      </p:sp>
      <p:sp>
        <p:nvSpPr>
          <p:cNvPr id="2253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50825" y="1268413"/>
            <a:ext cx="4537075" cy="649287"/>
          </a:xfrm>
          <a:prstGeom prst="rect">
            <a:avLst/>
          </a:prstGeom>
          <a:solidFill>
            <a:srgbClr val="F2FAA6"/>
          </a:solidFill>
          <a:ln w="38100" cmpd="dbl" algn="ctr">
            <a:solidFill>
              <a:schemeClr val="folHlink"/>
            </a:solidFill>
            <a:miter lim="800000"/>
          </a:ln>
          <a:effectLst>
            <a:outerShdw dist="107763" dir="13500000" algn="ctr" rotWithShape="0">
              <a:schemeClr val="folHlink">
                <a:alpha val="50000"/>
              </a:schemeClr>
            </a:outerShdw>
          </a:effectLst>
        </p:spPr>
        <p:txBody>
          <a:bodyPr anchor="ctr"/>
          <a:lstStyle/>
          <a:p>
            <a:pPr>
              <a:buFontTx/>
              <a:buNone/>
              <a:defRPr/>
            </a:pPr>
            <a:r>
              <a:rPr lang="en-US" altLang="zh-CN" sz="2800" b="1">
                <a:effectLst>
                  <a:outerShdw blurRad="38100" dist="38100" dir="2700000" algn="tl">
                    <a:srgbClr val="FFFFFF"/>
                  </a:outerShdw>
                </a:effectLst>
                <a:latin typeface="黑体" pitchFamily="2" charset="-122"/>
                <a:ea typeface="黑体" pitchFamily="2" charset="-122"/>
              </a:rPr>
              <a:t>4</a:t>
            </a:r>
            <a:r>
              <a:rPr lang="zh-CN" altLang="en-US" sz="2800" b="1">
                <a:effectLst>
                  <a:outerShdw blurRad="38100" dist="38100" dir="2700000" algn="tl">
                    <a:srgbClr val="FFFFFF"/>
                  </a:outerShdw>
                </a:effectLst>
                <a:latin typeface="黑体" pitchFamily="2" charset="-122"/>
                <a:ea typeface="黑体" pitchFamily="2" charset="-122"/>
              </a:rPr>
              <a:t>）企业名称及经营场所：</a:t>
            </a:r>
          </a:p>
        </p:txBody>
      </p:sp>
      <p:sp>
        <p:nvSpPr>
          <p:cNvPr id="82949" name="Rectangle 5"/>
          <p:cNvSpPr>
            <a:spLocks noChangeArrowheads="1"/>
          </p:cNvSpPr>
          <p:nvPr/>
        </p:nvSpPr>
        <p:spPr bwMode="auto">
          <a:xfrm>
            <a:off x="971550" y="2133600"/>
            <a:ext cx="7561263" cy="1439863"/>
          </a:xfrm>
          <a:prstGeom prst="rect">
            <a:avLst/>
          </a:prstGeom>
          <a:noFill/>
          <a:ln w="9525" algn="ctr">
            <a:solidFill>
              <a:schemeClr val="folHlink"/>
            </a:solidFill>
            <a:miter lim="800000"/>
          </a:ln>
          <a:effectLst/>
        </p:spPr>
        <p:txBody>
          <a:bodyPr anchor="ctr"/>
          <a:lstStyle/>
          <a:p>
            <a:pPr>
              <a:buFontTx/>
              <a:buNone/>
              <a:defRPr/>
            </a:pPr>
            <a:r>
              <a:rPr lang="zh-CN" altLang="en-US" sz="3200" b="1" dirty="0">
                <a:effectLst>
                  <a:outerShdw blurRad="38100" dist="38100" dir="2700000" algn="tl">
                    <a:srgbClr val="FFFFFF"/>
                  </a:outerShdw>
                </a:effectLst>
                <a:latin typeface="黑体" pitchFamily="2" charset="-122"/>
                <a:ea typeface="黑体" pitchFamily="2" charset="-122"/>
              </a:rPr>
              <a:t>符合名称规定</a:t>
            </a:r>
            <a:r>
              <a:rPr lang="en-US" altLang="zh-CN" sz="2400" b="1" dirty="0">
                <a:effectLst>
                  <a:outerShdw blurRad="38100" dist="38100" dir="2700000" algn="tl">
                    <a:srgbClr val="FFFFFF"/>
                  </a:outerShdw>
                </a:effectLst>
              </a:rPr>
              <a:t>——</a:t>
            </a:r>
            <a:r>
              <a:rPr lang="zh-CN" altLang="en-US" sz="2400" b="1" dirty="0">
                <a:effectLst>
                  <a:outerShdw blurRad="38100" dist="38100" dir="2700000" algn="tl">
                    <a:srgbClr val="FFFFFF"/>
                  </a:outerShdw>
                </a:effectLst>
              </a:rPr>
              <a:t>应当标明“普通合伙”、“有限合伙” “特殊普通合伙”字样，且不得使用“有限、有限责任”的字样；经营场所必须是真实的合法的。</a:t>
            </a:r>
          </a:p>
        </p:txBody>
      </p:sp>
      <p:sp>
        <p:nvSpPr>
          <p:cNvPr id="82950" name="Rectangle 6"/>
          <p:cNvSpPr>
            <a:spLocks noChangeArrowheads="1"/>
          </p:cNvSpPr>
          <p:nvPr/>
        </p:nvSpPr>
        <p:spPr bwMode="auto">
          <a:xfrm>
            <a:off x="323850" y="4005263"/>
            <a:ext cx="2952750" cy="719137"/>
          </a:xfrm>
          <a:prstGeom prst="rect">
            <a:avLst/>
          </a:prstGeom>
          <a:solidFill>
            <a:srgbClr val="F2FAA6"/>
          </a:solidFill>
          <a:ln w="38100" cmpd="dbl" algn="ctr">
            <a:solidFill>
              <a:schemeClr val="folHlink"/>
            </a:solidFill>
            <a:miter lim="800000"/>
          </a:ln>
          <a:effectLst>
            <a:outerShdw dist="107763" dir="13500000" algn="ctr" rotWithShape="0">
              <a:schemeClr val="folHlink">
                <a:alpha val="50000"/>
              </a:schemeClr>
            </a:outerShdw>
          </a:effectLst>
        </p:spPr>
        <p:txBody>
          <a:bodyPr anchor="ctr"/>
          <a:lstStyle/>
          <a:p>
            <a:pPr>
              <a:buFontTx/>
              <a:buNone/>
              <a:defRPr/>
            </a:pPr>
            <a:r>
              <a:rPr lang="en-US" altLang="zh-CN" sz="2800" b="1">
                <a:effectLst>
                  <a:outerShdw blurRad="38100" dist="38100" dir="2700000" algn="tl">
                    <a:srgbClr val="FFFFFF"/>
                  </a:outerShdw>
                </a:effectLst>
                <a:latin typeface="黑体" pitchFamily="2" charset="-122"/>
                <a:ea typeface="黑体" pitchFamily="2" charset="-122"/>
              </a:rPr>
              <a:t>5</a:t>
            </a:r>
            <a:r>
              <a:rPr lang="zh-CN" altLang="en-US" sz="2800" b="1">
                <a:effectLst>
                  <a:outerShdw blurRad="38100" dist="38100" dir="2700000" algn="tl">
                    <a:srgbClr val="FFFFFF"/>
                  </a:outerShdw>
                </a:effectLst>
                <a:latin typeface="黑体" pitchFamily="2" charset="-122"/>
                <a:ea typeface="黑体" pitchFamily="2" charset="-122"/>
              </a:rPr>
              <a:t>）其他条件：</a:t>
            </a:r>
          </a:p>
        </p:txBody>
      </p:sp>
      <p:sp>
        <p:nvSpPr>
          <p:cNvPr id="82953" name="Rectangle 9"/>
          <p:cNvSpPr>
            <a:spLocks noChangeArrowheads="1"/>
          </p:cNvSpPr>
          <p:nvPr/>
        </p:nvSpPr>
        <p:spPr bwMode="auto">
          <a:xfrm>
            <a:off x="971550" y="5013325"/>
            <a:ext cx="7870825" cy="1223963"/>
          </a:xfrm>
          <a:prstGeom prst="rect">
            <a:avLst/>
          </a:prstGeom>
          <a:noFill/>
          <a:ln w="9525" algn="ctr">
            <a:solidFill>
              <a:schemeClr val="folHlink"/>
            </a:solidFill>
            <a:miter lim="800000"/>
          </a:ln>
          <a:effectLst/>
        </p:spPr>
        <p:txBody>
          <a:bodyPr anchor="ctr"/>
          <a:lstStyle/>
          <a:p>
            <a:pPr>
              <a:buFontTx/>
              <a:buNone/>
              <a:defRPr/>
            </a:pPr>
            <a:r>
              <a:rPr lang="zh-CN" altLang="en-US" sz="3200" b="1" dirty="0">
                <a:effectLst>
                  <a:outerShdw blurRad="38100" dist="38100" dir="2700000" algn="tl">
                    <a:srgbClr val="FFFFFF"/>
                  </a:outerShdw>
                </a:effectLst>
                <a:latin typeface="黑体" pitchFamily="2" charset="-122"/>
                <a:ea typeface="黑体" pitchFamily="2" charset="-122"/>
              </a:rPr>
              <a:t>批文</a:t>
            </a:r>
            <a:r>
              <a:rPr lang="en-US" altLang="zh-CN" sz="2400" b="1" dirty="0">
                <a:effectLst>
                  <a:outerShdw blurRad="38100" dist="38100" dir="2700000" algn="tl">
                    <a:srgbClr val="FFFFFF"/>
                  </a:outerShdw>
                </a:effectLst>
              </a:rPr>
              <a:t>——</a:t>
            </a:r>
            <a:r>
              <a:rPr lang="zh-CN" altLang="en-US" sz="2400" b="1" dirty="0">
                <a:effectLst>
                  <a:outerShdw blurRad="38100" dist="38100" dir="2700000" algn="tl">
                    <a:srgbClr val="FFFFFF"/>
                  </a:outerShdw>
                </a:effectLst>
              </a:rPr>
              <a:t>合伙企业的经营范围中有属于法律、行政法规规定在登记前须经批准的项目的，应当依法经过批准，并在登记时提交批准文件。 </a:t>
            </a:r>
          </a:p>
        </p:txBody>
      </p:sp>
      <p:sp>
        <p:nvSpPr>
          <p:cNvPr id="2355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5"/>
          <p:cNvSpPr>
            <a:spLocks noGrp="1" noChangeArrowheads="1"/>
          </p:cNvSpPr>
          <p:nvPr>
            <p:ph type="ctrTitle"/>
          </p:nvPr>
        </p:nvSpPr>
        <p:spPr/>
        <p:txBody>
          <a:bodyPr/>
          <a:lstStyle/>
          <a:p>
            <a:r>
              <a:rPr lang="zh-CN" altLang="en-US" smtClean="0">
                <a:latin typeface="华文中宋" pitchFamily="2" charset="-122"/>
                <a:ea typeface="华文中宋" pitchFamily="2" charset="-122"/>
              </a:rPr>
              <a:t>第一节 合伙企业概述</a:t>
            </a:r>
          </a:p>
        </p:txBody>
      </p:sp>
      <p:sp>
        <p:nvSpPr>
          <p:cNvPr id="6146"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zh-CN" alt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52579" descr="2007611172825257"/>
          <p:cNvPicPr>
            <a:picLocks noChangeAspect="1" noChangeArrowheads="1"/>
          </p:cNvPicPr>
          <p:nvPr/>
        </p:nvPicPr>
        <p:blipFill>
          <a:blip r:embed="rId2" cstate="print">
            <a:lum bright="24000" contrast="6000"/>
          </a:blip>
          <a:srcRect/>
          <a:stretch>
            <a:fillRect/>
          </a:stretch>
        </p:blipFill>
        <p:spPr bwMode="auto">
          <a:xfrm>
            <a:off x="0" y="0"/>
            <a:ext cx="9144000" cy="6858000"/>
          </a:xfrm>
          <a:prstGeom prst="rect">
            <a:avLst/>
          </a:prstGeom>
          <a:noFill/>
          <a:ln w="9525">
            <a:noFill/>
            <a:miter lim="800000"/>
            <a:headEnd/>
            <a:tailEnd/>
          </a:ln>
        </p:spPr>
      </p:pic>
      <p:sp>
        <p:nvSpPr>
          <p:cNvPr id="24578"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155651" descr="2007611172935546"/>
          <p:cNvPicPr>
            <a:picLocks noChangeAspect="1" noChangeArrowheads="1"/>
          </p:cNvPicPr>
          <p:nvPr/>
        </p:nvPicPr>
        <p:blipFill>
          <a:blip r:embed="rId2" cstate="print">
            <a:lum bright="24000" contrast="12000"/>
          </a:blip>
          <a:srcRect/>
          <a:stretch>
            <a:fillRect/>
          </a:stretch>
        </p:blipFill>
        <p:spPr bwMode="auto">
          <a:xfrm>
            <a:off x="0" y="0"/>
            <a:ext cx="9144000" cy="6858000"/>
          </a:xfrm>
          <a:prstGeom prst="rect">
            <a:avLst/>
          </a:prstGeom>
          <a:noFill/>
          <a:ln w="9525">
            <a:noFill/>
            <a:miter lim="800000"/>
            <a:headEnd/>
            <a:tailEnd/>
          </a:ln>
        </p:spPr>
      </p:pic>
      <p:sp>
        <p:nvSpPr>
          <p:cNvPr id="25602"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87393"/>
          <p:cNvSpPr>
            <a:spLocks noGrp="1" noChangeArrowheads="1"/>
          </p:cNvSpPr>
          <p:nvPr>
            <p:ph type="title"/>
          </p:nvPr>
        </p:nvSpPr>
        <p:spPr>
          <a:xfrm>
            <a:off x="1447800" y="274638"/>
            <a:ext cx="7315200" cy="755650"/>
          </a:xfrm>
        </p:spPr>
        <p:txBody>
          <a:bodyPr/>
          <a:lstStyle/>
          <a:p>
            <a:r>
              <a:rPr lang="zh-CN" altLang="en-US" b="1" smtClean="0">
                <a:solidFill>
                  <a:srgbClr val="04040A"/>
                </a:solidFill>
                <a:latin typeface="Times New Roman" pitchFamily="18" charset="0"/>
              </a:rPr>
              <a:t>【练习】（单选）</a:t>
            </a:r>
            <a:endParaRPr lang="zh-CN" altLang="en-US" b="1" smtClean="0">
              <a:solidFill>
                <a:srgbClr val="04040A"/>
              </a:solidFill>
            </a:endParaRPr>
          </a:p>
        </p:txBody>
      </p:sp>
      <p:sp>
        <p:nvSpPr>
          <p:cNvPr id="26626" name="内容占位符 187394"/>
          <p:cNvSpPr>
            <a:spLocks noGrp="1" noChangeArrowheads="1"/>
          </p:cNvSpPr>
          <p:nvPr>
            <p:ph idx="1"/>
          </p:nvPr>
        </p:nvSpPr>
        <p:spPr>
          <a:xfrm>
            <a:off x="533400" y="1371600"/>
            <a:ext cx="8305800" cy="4495800"/>
          </a:xfrm>
        </p:spPr>
        <p:txBody>
          <a:bodyPr/>
          <a:lstStyle/>
          <a:p>
            <a:pPr algn="just"/>
            <a:r>
              <a:rPr lang="zh-CN" altLang="en-US" sz="2800" b="0" smtClean="0">
                <a:solidFill>
                  <a:srgbClr val="04040A"/>
                </a:solidFill>
                <a:latin typeface="仿宋_GB2312" pitchFamily="49" charset="-122"/>
                <a:ea typeface="仿宋_GB2312" pitchFamily="49" charset="-122"/>
              </a:rPr>
              <a:t>甲、乙、丙订立一份合伙协议。该协议的下列哪一项内容不符合合伙企业法的规定？</a:t>
            </a:r>
          </a:p>
          <a:p>
            <a:pPr algn="just"/>
            <a:r>
              <a:rPr lang="en-US" altLang="zh-CN" sz="2800" b="0" smtClean="0">
                <a:solidFill>
                  <a:srgbClr val="04040A"/>
                </a:solidFill>
                <a:latin typeface="仿宋_GB2312" pitchFamily="49" charset="-122"/>
                <a:ea typeface="仿宋_GB2312" pitchFamily="49" charset="-122"/>
              </a:rPr>
              <a:t>A.</a:t>
            </a:r>
            <a:r>
              <a:rPr lang="zh-CN" altLang="en-US" sz="2800" b="0" smtClean="0">
                <a:solidFill>
                  <a:srgbClr val="04040A"/>
                </a:solidFill>
                <a:latin typeface="仿宋_GB2312" pitchFamily="49" charset="-122"/>
                <a:ea typeface="仿宋_GB2312" pitchFamily="49" charset="-122"/>
              </a:rPr>
              <a:t>甲的出资为现金</a:t>
            </a:r>
            <a:r>
              <a:rPr lang="en-US" altLang="zh-CN" sz="2800" b="0" smtClean="0">
                <a:solidFill>
                  <a:srgbClr val="04040A"/>
                </a:solidFill>
                <a:latin typeface="仿宋_GB2312" pitchFamily="49" charset="-122"/>
                <a:ea typeface="仿宋_GB2312" pitchFamily="49" charset="-122"/>
              </a:rPr>
              <a:t>12</a:t>
            </a:r>
            <a:r>
              <a:rPr lang="zh-CN" altLang="en-US" sz="2800" b="0" smtClean="0">
                <a:solidFill>
                  <a:srgbClr val="04040A"/>
                </a:solidFill>
                <a:latin typeface="仿宋_GB2312" pitchFamily="49" charset="-122"/>
                <a:ea typeface="仿宋_GB2312" pitchFamily="49" charset="-122"/>
              </a:rPr>
              <a:t>万元和劳务作价</a:t>
            </a:r>
            <a:r>
              <a:rPr lang="en-US" altLang="zh-CN" sz="2800" b="0" smtClean="0">
                <a:solidFill>
                  <a:srgbClr val="04040A"/>
                </a:solidFill>
                <a:latin typeface="仿宋_GB2312" pitchFamily="49" charset="-122"/>
                <a:ea typeface="仿宋_GB2312" pitchFamily="49" charset="-122"/>
              </a:rPr>
              <a:t>5000</a:t>
            </a:r>
            <a:r>
              <a:rPr lang="zh-CN" altLang="en-US" sz="2800" b="0" smtClean="0">
                <a:solidFill>
                  <a:srgbClr val="04040A"/>
                </a:solidFill>
                <a:latin typeface="仿宋_GB2312" pitchFamily="49" charset="-122"/>
                <a:ea typeface="仿宋_GB2312" pitchFamily="49" charset="-122"/>
              </a:rPr>
              <a:t>元</a:t>
            </a:r>
          </a:p>
          <a:p>
            <a:pPr algn="just"/>
            <a:r>
              <a:rPr lang="en-US" altLang="zh-CN" sz="2800" b="0" smtClean="0">
                <a:solidFill>
                  <a:srgbClr val="04040A"/>
                </a:solidFill>
                <a:latin typeface="仿宋_GB2312" pitchFamily="49" charset="-122"/>
                <a:ea typeface="仿宋_GB2312" pitchFamily="49" charset="-122"/>
              </a:rPr>
              <a:t>B.</a:t>
            </a:r>
            <a:r>
              <a:rPr lang="zh-CN" altLang="en-US" sz="2800" b="0" smtClean="0">
                <a:solidFill>
                  <a:srgbClr val="04040A"/>
                </a:solidFill>
                <a:latin typeface="仿宋_GB2312" pitchFamily="49" charset="-122"/>
                <a:ea typeface="仿宋_GB2312" pitchFamily="49" charset="-122"/>
              </a:rPr>
              <a:t>乙的出资为现金</a:t>
            </a:r>
            <a:r>
              <a:rPr lang="en-US" altLang="zh-CN" sz="2800" b="0" smtClean="0">
                <a:solidFill>
                  <a:srgbClr val="04040A"/>
                </a:solidFill>
                <a:latin typeface="仿宋_GB2312" pitchFamily="49" charset="-122"/>
                <a:ea typeface="仿宋_GB2312" pitchFamily="49" charset="-122"/>
              </a:rPr>
              <a:t>8000</a:t>
            </a:r>
            <a:r>
              <a:rPr lang="zh-CN" altLang="en-US" sz="2800" b="0" smtClean="0">
                <a:solidFill>
                  <a:srgbClr val="04040A"/>
                </a:solidFill>
                <a:latin typeface="仿宋_GB2312" pitchFamily="49" charset="-122"/>
                <a:ea typeface="仿宋_GB2312" pitchFamily="49" charset="-122"/>
              </a:rPr>
              <a:t>元，于合伙企业成立后半年内缴付</a:t>
            </a:r>
          </a:p>
          <a:p>
            <a:pPr algn="just"/>
            <a:r>
              <a:rPr lang="en-US" altLang="zh-CN" sz="2800" b="0" smtClean="0">
                <a:solidFill>
                  <a:srgbClr val="04040A"/>
                </a:solidFill>
                <a:latin typeface="仿宋_GB2312" pitchFamily="49" charset="-122"/>
                <a:ea typeface="仿宋_GB2312" pitchFamily="49" charset="-122"/>
              </a:rPr>
              <a:t>C.</a:t>
            </a:r>
            <a:r>
              <a:rPr lang="zh-CN" altLang="en-US" sz="2800" b="0" smtClean="0">
                <a:solidFill>
                  <a:srgbClr val="04040A"/>
                </a:solidFill>
                <a:latin typeface="仿宋_GB2312" pitchFamily="49" charset="-122"/>
                <a:ea typeface="仿宋_GB2312" pitchFamily="49" charset="-122"/>
              </a:rPr>
              <a:t>丙的出资为作价</a:t>
            </a:r>
            <a:r>
              <a:rPr lang="en-US" altLang="zh-CN" sz="2800" b="0" smtClean="0">
                <a:solidFill>
                  <a:srgbClr val="04040A"/>
                </a:solidFill>
                <a:latin typeface="仿宋_GB2312" pitchFamily="49" charset="-122"/>
                <a:ea typeface="仿宋_GB2312" pitchFamily="49" charset="-122"/>
              </a:rPr>
              <a:t>9</a:t>
            </a:r>
            <a:r>
              <a:rPr lang="zh-CN" altLang="en-US" sz="2800" b="0" smtClean="0">
                <a:solidFill>
                  <a:srgbClr val="04040A"/>
                </a:solidFill>
                <a:latin typeface="仿宋_GB2312" pitchFamily="49" charset="-122"/>
                <a:ea typeface="仿宋_GB2312" pitchFamily="49" charset="-122"/>
              </a:rPr>
              <a:t>万元的汽车一辆，不办理过户，丙保留对该车的处分权</a:t>
            </a:r>
          </a:p>
          <a:p>
            <a:pPr algn="just"/>
            <a:r>
              <a:rPr lang="en-US" altLang="zh-CN" sz="2800" b="0" smtClean="0">
                <a:solidFill>
                  <a:srgbClr val="04040A"/>
                </a:solidFill>
                <a:latin typeface="仿宋_GB2312" pitchFamily="49" charset="-122"/>
                <a:ea typeface="仿宋_GB2312" pitchFamily="49" charset="-122"/>
              </a:rPr>
              <a:t>D.</a:t>
            </a:r>
            <a:r>
              <a:rPr lang="zh-CN" altLang="en-US" sz="2800" b="0" smtClean="0">
                <a:solidFill>
                  <a:srgbClr val="04040A"/>
                </a:solidFill>
                <a:latin typeface="仿宋_GB2312" pitchFamily="49" charset="-122"/>
                <a:ea typeface="仿宋_GB2312" pitchFamily="49" charset="-122"/>
              </a:rPr>
              <a:t>合伙企业的经营期限，于合伙企业成立满半年时再协商确定</a:t>
            </a:r>
          </a:p>
          <a:p>
            <a:endParaRPr lang="zh-CN" altLang="en-US" sz="2800" b="0" smtClean="0">
              <a:solidFill>
                <a:srgbClr val="04040A"/>
              </a:solidFill>
              <a:latin typeface="仿宋_GB2312" pitchFamily="49" charset="-122"/>
              <a:ea typeface="仿宋_GB2312" pitchFamily="49" charset="-122"/>
            </a:endParaRPr>
          </a:p>
        </p:txBody>
      </p:sp>
      <p:sp>
        <p:nvSpPr>
          <p:cNvPr id="2662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7"/>
          <p:cNvSpPr>
            <a:spLocks noChangeArrowheads="1"/>
          </p:cNvSpPr>
          <p:nvPr/>
        </p:nvSpPr>
        <p:spPr bwMode="auto">
          <a:xfrm>
            <a:off x="5724525" y="2565400"/>
            <a:ext cx="3419475" cy="792163"/>
          </a:xfrm>
          <a:prstGeom prst="cloudCallout">
            <a:avLst>
              <a:gd name="adj1" fmla="val -5245"/>
              <a:gd name="adj2" fmla="val -146593"/>
            </a:avLst>
          </a:prstGeom>
          <a:solidFill>
            <a:schemeClr val="accent1"/>
          </a:solidFill>
          <a:ln w="9525">
            <a:solidFill>
              <a:srgbClr val="FF9900"/>
            </a:solidFill>
            <a:round/>
            <a:headEnd/>
            <a:tailEnd/>
          </a:ln>
        </p:spPr>
        <p:txBody>
          <a:bodyPr/>
          <a:lstStyle/>
          <a:p>
            <a:r>
              <a:rPr lang="zh-CN" altLang="en-US" sz="1600" b="1"/>
              <a:t>营业执照签发之日，为合伙企业的成立日期</a:t>
            </a:r>
            <a:r>
              <a:rPr lang="zh-CN" altLang="en-US" sz="1600"/>
              <a:t> </a:t>
            </a:r>
          </a:p>
        </p:txBody>
      </p:sp>
      <p:sp>
        <p:nvSpPr>
          <p:cNvPr id="58370" name="Rectangle 2"/>
          <p:cNvSpPr>
            <a:spLocks noGrp="1" noChangeArrowheads="1"/>
          </p:cNvSpPr>
          <p:nvPr>
            <p:ph type="title" idx="4294967295"/>
          </p:nvPr>
        </p:nvSpPr>
        <p:spPr>
          <a:xfrm>
            <a:off x="762000" y="304800"/>
            <a:ext cx="7315200" cy="703263"/>
          </a:xfrm>
          <a:prstGeom prst="rect">
            <a:avLst/>
          </a:prstGeom>
        </p:spPr>
        <p:txBody>
          <a:bodyPr anchorCtr="1"/>
          <a:lstStyle/>
          <a:p>
            <a:r>
              <a:rPr lang="zh-CN" altLang="en-US" sz="3600" b="1" noProof="1">
                <a:effectLst>
                  <a:outerShdw blurRad="38100" dist="38100" dir="2700000">
                    <a:srgbClr val="C0C0C0"/>
                  </a:outerShdw>
                </a:effectLst>
              </a:rPr>
              <a:t>二、合伙企业的设立程序</a:t>
            </a:r>
          </a:p>
        </p:txBody>
      </p:sp>
      <p:sp>
        <p:nvSpPr>
          <p:cNvPr id="27651" name="Rectangle 3"/>
          <p:cNvSpPr>
            <a:spLocks noGrp="1" noChangeArrowheads="1"/>
          </p:cNvSpPr>
          <p:nvPr>
            <p:ph type="body" idx="4294967295"/>
          </p:nvPr>
        </p:nvSpPr>
        <p:spPr>
          <a:xfrm>
            <a:off x="179388" y="2133600"/>
            <a:ext cx="5834062" cy="1150938"/>
          </a:xfrm>
        </p:spPr>
        <p:txBody>
          <a:bodyPr anchor="ctr"/>
          <a:lstStyle/>
          <a:p>
            <a:pPr>
              <a:lnSpc>
                <a:spcPct val="80000"/>
              </a:lnSpc>
            </a:pPr>
            <a:r>
              <a:rPr lang="zh-CN" altLang="en-US" sz="2200" smtClean="0">
                <a:solidFill>
                  <a:schemeClr val="folHlink"/>
                </a:solidFill>
                <a:latin typeface="仿宋_GB2312" pitchFamily="49" charset="-122"/>
                <a:ea typeface="仿宋_GB2312" pitchFamily="49" charset="-122"/>
              </a:rPr>
              <a:t>设立合伙企业应当以全体合伙人为申请人。但申请合伙企业登记的具体事务，应当由全体合伙人从他们当中制定的代表或者他们共同委托的代理人负责办理。  </a:t>
            </a:r>
          </a:p>
        </p:txBody>
      </p:sp>
      <p:sp>
        <p:nvSpPr>
          <p:cNvPr id="58372" name="AutoShape 4"/>
          <p:cNvSpPr/>
          <p:nvPr/>
        </p:nvSpPr>
        <p:spPr bwMode="auto">
          <a:xfrm>
            <a:off x="179388" y="1196975"/>
            <a:ext cx="1800225" cy="696913"/>
          </a:xfrm>
          <a:prstGeom prst="borderCallout1">
            <a:avLst>
              <a:gd name="adj1" fmla="val 110935"/>
              <a:gd name="adj2" fmla="val 6347"/>
              <a:gd name="adj3" fmla="val 110935"/>
              <a:gd name="adj4" fmla="val 438185"/>
            </a:avLst>
          </a:prstGeom>
          <a:solidFill>
            <a:srgbClr val="9FE7C3"/>
          </a:solidFill>
          <a:ln w="28575" algn="ctr">
            <a:solidFill>
              <a:schemeClr val="folHlink"/>
            </a:solidFill>
            <a:miter lim="800000"/>
          </a:ln>
          <a:effectLst>
            <a:outerShdw dist="107763" dir="13500000" algn="ctr" rotWithShape="0">
              <a:schemeClr val="folHlink">
                <a:alpha val="50000"/>
              </a:schemeClr>
            </a:outerShdw>
          </a:effectLst>
        </p:spPr>
        <p:txBody>
          <a:bodyPr anchor="ctr"/>
          <a:lstStyle/>
          <a:p>
            <a:pPr algn="ctr"/>
            <a:r>
              <a:rPr lang="zh-CN" altLang="en-US" sz="2800" b="1" noProof="1">
                <a:solidFill>
                  <a:srgbClr val="B71528"/>
                </a:solidFill>
                <a:effectLst>
                  <a:outerShdw blurRad="38100" dist="38100" dir="2700000">
                    <a:srgbClr val="C0C0C0"/>
                  </a:outerShdw>
                </a:effectLst>
                <a:cs typeface="+mn-ea"/>
              </a:rPr>
              <a:t>程序</a:t>
            </a:r>
            <a:endParaRPr lang="zh-CN" altLang="en-US" sz="2800" b="1" noProof="1">
              <a:solidFill>
                <a:srgbClr val="B71528"/>
              </a:solidFill>
              <a:effectLst>
                <a:outerShdw blurRad="38100" dist="38100" dir="2700000">
                  <a:srgbClr val="C0C0C0"/>
                </a:outerShdw>
              </a:effectLst>
            </a:endParaRPr>
          </a:p>
        </p:txBody>
      </p:sp>
      <p:sp>
        <p:nvSpPr>
          <p:cNvPr id="58373" name="Rectangle 5"/>
          <p:cNvSpPr>
            <a:spLocks noChangeArrowheads="1"/>
          </p:cNvSpPr>
          <p:nvPr/>
        </p:nvSpPr>
        <p:spPr bwMode="auto">
          <a:xfrm>
            <a:off x="1979613" y="1341438"/>
            <a:ext cx="7019925" cy="531812"/>
          </a:xfrm>
          <a:prstGeom prst="rect">
            <a:avLst/>
          </a:prstGeom>
          <a:noFill/>
          <a:ln w="9525">
            <a:noFill/>
            <a:miter lim="800000"/>
          </a:ln>
          <a:effectLst/>
        </p:spPr>
        <p:txBody>
          <a:bodyPr/>
          <a:lstStyle/>
          <a:p>
            <a:pPr marL="342900" indent="-342900">
              <a:spcBef>
                <a:spcPct val="20000"/>
              </a:spcBef>
              <a:buClr>
                <a:schemeClr val="hlink"/>
              </a:buClr>
              <a:buSzPct val="75000"/>
              <a:buFont typeface="Wingdings" pitchFamily="2" charset="2"/>
              <a:buNone/>
              <a:defRPr/>
            </a:pPr>
            <a:r>
              <a:rPr lang="zh-CN" altLang="en-US" sz="2800" b="1" dirty="0">
                <a:effectLst>
                  <a:outerShdw blurRad="38100" dist="38100" dir="2700000" algn="tl">
                    <a:srgbClr val="FFFFFF"/>
                  </a:outerShdw>
                </a:effectLst>
                <a:latin typeface="黑体" pitchFamily="2" charset="-122"/>
                <a:ea typeface="黑体" pitchFamily="2" charset="-122"/>
              </a:rPr>
              <a:t>登记申请</a:t>
            </a:r>
            <a:r>
              <a:rPr lang="en-US" altLang="zh-CN" sz="2800" b="1" dirty="0">
                <a:effectLst>
                  <a:outerShdw blurRad="38100" dist="38100" dir="2700000" algn="tl">
                    <a:srgbClr val="FFFFFF"/>
                  </a:outerShdw>
                </a:effectLst>
                <a:latin typeface="黑体" pitchFamily="2" charset="-122"/>
                <a:ea typeface="黑体" pitchFamily="2" charset="-122"/>
              </a:rPr>
              <a:t>——20</a:t>
            </a:r>
            <a:r>
              <a:rPr lang="zh-CN" altLang="en-US" sz="2800" b="1" dirty="0">
                <a:effectLst>
                  <a:outerShdw blurRad="38100" dist="38100" dir="2700000" algn="tl">
                    <a:srgbClr val="FFFFFF"/>
                  </a:outerShdw>
                </a:effectLst>
                <a:latin typeface="黑体" pitchFamily="2" charset="-122"/>
                <a:ea typeface="黑体" pitchFamily="2" charset="-122"/>
              </a:rPr>
              <a:t>日内决定可否</a:t>
            </a:r>
            <a:r>
              <a:rPr lang="en-US" altLang="zh-CN" sz="2800" b="1" dirty="0">
                <a:effectLst>
                  <a:outerShdw blurRad="38100" dist="38100" dir="2700000" algn="tl">
                    <a:srgbClr val="FFFFFF"/>
                  </a:outerShdw>
                </a:effectLst>
                <a:latin typeface="黑体" pitchFamily="2" charset="-122"/>
                <a:ea typeface="黑体" pitchFamily="2" charset="-122"/>
              </a:rPr>
              <a:t>——</a:t>
            </a:r>
            <a:r>
              <a:rPr lang="zh-CN" altLang="en-US" sz="2800" b="1" dirty="0">
                <a:effectLst>
                  <a:outerShdw blurRad="38100" dist="38100" dir="2700000" algn="tl">
                    <a:srgbClr val="FFFFFF"/>
                  </a:outerShdw>
                </a:effectLst>
                <a:latin typeface="黑体" pitchFamily="2" charset="-122"/>
                <a:ea typeface="黑体" pitchFamily="2" charset="-122"/>
              </a:rPr>
              <a:t>执照签发</a:t>
            </a:r>
          </a:p>
        </p:txBody>
      </p:sp>
      <p:sp>
        <p:nvSpPr>
          <p:cNvPr id="27654" name="Rectangle 6"/>
          <p:cNvSpPr>
            <a:spLocks noChangeArrowheads="1"/>
          </p:cNvSpPr>
          <p:nvPr/>
        </p:nvSpPr>
        <p:spPr bwMode="auto">
          <a:xfrm>
            <a:off x="539750" y="3429000"/>
            <a:ext cx="8208963" cy="2009775"/>
          </a:xfrm>
          <a:prstGeom prst="rect">
            <a:avLst/>
          </a:prstGeom>
          <a:gradFill rotWithShape="1">
            <a:gsLst>
              <a:gs pos="0">
                <a:srgbClr val="FFFFFF"/>
              </a:gs>
              <a:gs pos="100000">
                <a:srgbClr val="ECF99D"/>
              </a:gs>
            </a:gsLst>
            <a:lin ang="5400000" scaled="1"/>
          </a:gradFill>
          <a:ln w="9525">
            <a:noFill/>
            <a:miter lim="800000"/>
            <a:headEnd/>
            <a:tailEnd/>
          </a:ln>
        </p:spPr>
        <p:txBody>
          <a:bodyPr>
            <a:spAutoFit/>
          </a:bodyPr>
          <a:lstStyle/>
          <a:p>
            <a:r>
              <a:rPr lang="zh-CN" altLang="en-US" sz="2400" b="1">
                <a:solidFill>
                  <a:schemeClr val="hlink"/>
                </a:solidFill>
              </a:rPr>
              <a:t>申请设立合伙企业，应当向企业登记机关提交下列文件：</a:t>
            </a:r>
          </a:p>
          <a:p>
            <a:r>
              <a:rPr lang="zh-CN" altLang="en-US" sz="1200" b="1"/>
              <a:t/>
            </a:r>
            <a:br>
              <a:rPr lang="zh-CN" altLang="en-US" sz="1200" b="1"/>
            </a:br>
            <a:r>
              <a:rPr lang="zh-CN" altLang="en-US" sz="2400" b="1"/>
              <a:t> </a:t>
            </a:r>
            <a:r>
              <a:rPr lang="en-US" altLang="zh-CN" sz="2200" b="1"/>
              <a:t>1</a:t>
            </a:r>
            <a:r>
              <a:rPr lang="zh-CN" altLang="en-US" sz="2200" b="1"/>
              <a:t>）全体合伙人签署的合伙申请书；</a:t>
            </a:r>
            <a:br>
              <a:rPr lang="zh-CN" altLang="en-US" sz="2200" b="1"/>
            </a:br>
            <a:r>
              <a:rPr lang="zh-CN" altLang="en-US" sz="2200" b="1"/>
              <a:t> </a:t>
            </a:r>
            <a:r>
              <a:rPr lang="en-US" altLang="zh-CN" sz="2200" b="1"/>
              <a:t>2</a:t>
            </a:r>
            <a:r>
              <a:rPr lang="zh-CN" altLang="en-US" sz="2200" b="1"/>
              <a:t>）全体合伙人的身份证明；</a:t>
            </a:r>
            <a:br>
              <a:rPr lang="zh-CN" altLang="en-US" sz="2200" b="1"/>
            </a:br>
            <a:r>
              <a:rPr lang="zh-CN" altLang="en-US" sz="2200" b="1"/>
              <a:t> </a:t>
            </a:r>
            <a:r>
              <a:rPr lang="en-US" altLang="zh-CN" sz="2200" b="1"/>
              <a:t>3</a:t>
            </a:r>
            <a:r>
              <a:rPr lang="zh-CN" altLang="en-US" sz="2200" b="1"/>
              <a:t>）全体合伙人指定的代表或者共同委托的代理人的委托书 </a:t>
            </a:r>
            <a:br>
              <a:rPr lang="zh-CN" altLang="en-US" sz="2200" b="1"/>
            </a:br>
            <a:r>
              <a:rPr lang="zh-CN" altLang="en-US" sz="2200" b="1"/>
              <a:t> </a:t>
            </a:r>
            <a:r>
              <a:rPr lang="en-US" altLang="zh-CN" sz="2200" b="1"/>
              <a:t>4</a:t>
            </a:r>
            <a:r>
              <a:rPr lang="zh-CN" altLang="en-US" sz="2200" b="1"/>
              <a:t>）合伙协议；</a:t>
            </a:r>
          </a:p>
        </p:txBody>
      </p:sp>
      <p:sp>
        <p:nvSpPr>
          <p:cNvPr id="2765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676400" y="457200"/>
            <a:ext cx="2736850" cy="647700"/>
          </a:xfrm>
          <a:prstGeom prst="rect">
            <a:avLst/>
          </a:prstGeom>
        </p:spPr>
        <p:txBody>
          <a:bodyPr anchorCtr="1"/>
          <a:lstStyle/>
          <a:p>
            <a:r>
              <a:rPr lang="zh-CN" altLang="en-US" sz="3600" b="1" noProof="1">
                <a:effectLst>
                  <a:outerShdw blurRad="38100" dist="38100" dir="2700000">
                    <a:srgbClr val="C0C0C0"/>
                  </a:outerShdw>
                </a:effectLst>
              </a:rPr>
              <a:t>案例分析</a:t>
            </a:r>
          </a:p>
        </p:txBody>
      </p:sp>
      <p:sp>
        <p:nvSpPr>
          <p:cNvPr id="28674" name="Rectangle 3"/>
          <p:cNvSpPr>
            <a:spLocks noGrp="1" noChangeArrowheads="1"/>
          </p:cNvSpPr>
          <p:nvPr>
            <p:ph type="body" idx="4294967295"/>
          </p:nvPr>
        </p:nvSpPr>
        <p:spPr>
          <a:xfrm>
            <a:off x="250825" y="1196975"/>
            <a:ext cx="8496300" cy="4752975"/>
          </a:xfrm>
          <a:gradFill rotWithShape="1">
            <a:gsLst>
              <a:gs pos="0">
                <a:schemeClr val="bg2"/>
              </a:gs>
              <a:gs pos="100000">
                <a:srgbClr val="9FE7C3"/>
              </a:gs>
            </a:gsLst>
            <a:lin ang="5400000" scaled="1"/>
          </a:gradFill>
        </p:spPr>
        <p:txBody>
          <a:bodyPr anchor="ctr"/>
          <a:lstStyle/>
          <a:p>
            <a:pPr>
              <a:lnSpc>
                <a:spcPct val="90000"/>
              </a:lnSpc>
              <a:buClr>
                <a:srgbClr val="B71528"/>
              </a:buClr>
              <a:buFont typeface="Wingdings" pitchFamily="2" charset="2"/>
              <a:buNone/>
            </a:pPr>
            <a:r>
              <a:rPr lang="en-US" altLang="zh-CN" sz="3200" b="0" smtClean="0">
                <a:latin typeface="仿宋_GB2312" pitchFamily="49" charset="-122"/>
                <a:ea typeface="仿宋_GB2312" pitchFamily="49" charset="-122"/>
              </a:rPr>
              <a:t>      </a:t>
            </a:r>
            <a:r>
              <a:rPr lang="zh-CN" altLang="en-US" sz="3200" b="0" smtClean="0">
                <a:latin typeface="仿宋_GB2312" pitchFamily="49" charset="-122"/>
                <a:ea typeface="仿宋_GB2312" pitchFamily="49" charset="-122"/>
              </a:rPr>
              <a:t>张、李、王三人要办企业的事情与家里商量后，张的弟弟</a:t>
            </a:r>
            <a:r>
              <a:rPr lang="en-US" altLang="zh-CN" sz="3200" b="0" smtClean="0">
                <a:latin typeface="仿宋_GB2312" pitchFamily="49" charset="-122"/>
                <a:ea typeface="仿宋_GB2312" pitchFamily="49" charset="-122"/>
              </a:rPr>
              <a:t>A</a:t>
            </a:r>
            <a:r>
              <a:rPr lang="zh-CN" altLang="en-US" sz="3200" b="0" smtClean="0">
                <a:latin typeface="仿宋_GB2312" pitchFamily="49" charset="-122"/>
                <a:ea typeface="仿宋_GB2312" pitchFamily="49" charset="-122"/>
              </a:rPr>
              <a:t>要求带他。 </a:t>
            </a:r>
            <a:r>
              <a:rPr lang="en-US" altLang="zh-CN" sz="3200" b="0" smtClean="0">
                <a:latin typeface="仿宋_GB2312" pitchFamily="49" charset="-122"/>
                <a:ea typeface="仿宋_GB2312" pitchFamily="49" charset="-122"/>
              </a:rPr>
              <a:t>A</a:t>
            </a:r>
            <a:r>
              <a:rPr lang="zh-CN" altLang="en-US" sz="3200" b="0" smtClean="0">
                <a:latin typeface="仿宋_GB2312" pitchFamily="49" charset="-122"/>
                <a:ea typeface="仿宋_GB2312" pitchFamily="49" charset="-122"/>
              </a:rPr>
              <a:t>时年</a:t>
            </a:r>
            <a:r>
              <a:rPr lang="en-US" altLang="zh-CN" sz="3200" b="0" smtClean="0">
                <a:latin typeface="仿宋_GB2312" pitchFamily="49" charset="-122"/>
                <a:ea typeface="仿宋_GB2312" pitchFamily="49" charset="-122"/>
              </a:rPr>
              <a:t>15</a:t>
            </a:r>
            <a:r>
              <a:rPr lang="zh-CN" altLang="en-US" sz="3200" b="0" smtClean="0">
                <a:latin typeface="仿宋_GB2312" pitchFamily="49" charset="-122"/>
                <a:ea typeface="仿宋_GB2312" pitchFamily="49" charset="-122"/>
              </a:rPr>
              <a:t>岁，在读初中。李为了以后经营方便，拉了其时任地税局副局长的舅舅</a:t>
            </a:r>
            <a:r>
              <a:rPr lang="en-US" altLang="zh-CN" sz="3200" b="0" smtClean="0">
                <a:latin typeface="仿宋_GB2312" pitchFamily="49" charset="-122"/>
                <a:ea typeface="仿宋_GB2312" pitchFamily="49" charset="-122"/>
              </a:rPr>
              <a:t>B</a:t>
            </a:r>
            <a:r>
              <a:rPr lang="zh-CN" altLang="en-US" sz="3200" b="0" smtClean="0">
                <a:latin typeface="仿宋_GB2312" pitchFamily="49" charset="-122"/>
                <a:ea typeface="仿宋_GB2312" pitchFamily="49" charset="-122"/>
              </a:rPr>
              <a:t>入伙。五人于</a:t>
            </a:r>
            <a:r>
              <a:rPr lang="en-US" altLang="zh-CN" sz="3200" b="0" smtClean="0">
                <a:latin typeface="仿宋_GB2312" pitchFamily="49" charset="-122"/>
                <a:ea typeface="仿宋_GB2312" pitchFamily="49" charset="-122"/>
              </a:rPr>
              <a:t>12</a:t>
            </a:r>
            <a:r>
              <a:rPr lang="zh-CN" altLang="en-US" sz="3200" b="0" smtClean="0">
                <a:latin typeface="仿宋_GB2312" pitchFamily="49" charset="-122"/>
                <a:ea typeface="仿宋_GB2312" pitchFamily="49" charset="-122"/>
              </a:rPr>
              <a:t>年</a:t>
            </a:r>
            <a:r>
              <a:rPr lang="en-US" altLang="zh-CN" sz="3200" b="0" smtClean="0">
                <a:latin typeface="仿宋_GB2312" pitchFamily="49" charset="-122"/>
                <a:ea typeface="仿宋_GB2312" pitchFamily="49" charset="-122"/>
              </a:rPr>
              <a:t>2</a:t>
            </a:r>
            <a:r>
              <a:rPr lang="zh-CN" altLang="en-US" sz="3200" b="0" smtClean="0">
                <a:latin typeface="仿宋_GB2312" pitchFamily="49" charset="-122"/>
                <a:ea typeface="仿宋_GB2312" pitchFamily="49" charset="-122"/>
              </a:rPr>
              <a:t>月</a:t>
            </a:r>
            <a:r>
              <a:rPr lang="en-US" altLang="zh-CN" sz="3200" b="0" smtClean="0">
                <a:latin typeface="仿宋_GB2312" pitchFamily="49" charset="-122"/>
                <a:ea typeface="仿宋_GB2312" pitchFamily="49" charset="-122"/>
              </a:rPr>
              <a:t>1</a:t>
            </a:r>
            <a:r>
              <a:rPr lang="zh-CN" altLang="en-US" sz="3200" b="0" smtClean="0">
                <a:latin typeface="仿宋_GB2312" pitchFamily="49" charset="-122"/>
                <a:ea typeface="仿宋_GB2312" pitchFamily="49" charset="-122"/>
              </a:rPr>
              <a:t>日达成书面协议，决定创办合伙企业，共同经营电脑销售与维修。</a:t>
            </a:r>
          </a:p>
        </p:txBody>
      </p:sp>
      <p:sp>
        <p:nvSpPr>
          <p:cNvPr id="2867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4294967295"/>
          </p:nvPr>
        </p:nvSpPr>
        <p:spPr>
          <a:xfrm>
            <a:off x="323850" y="1295400"/>
            <a:ext cx="8424863" cy="5230813"/>
          </a:xfrm>
          <a:gradFill rotWithShape="1">
            <a:gsLst>
              <a:gs pos="0">
                <a:schemeClr val="bg2"/>
              </a:gs>
              <a:gs pos="100000">
                <a:srgbClr val="9FE7C3"/>
              </a:gs>
            </a:gsLst>
            <a:lin ang="5400000" scaled="1"/>
          </a:gradFill>
        </p:spPr>
        <p:txBody>
          <a:bodyPr anchor="ctr"/>
          <a:lstStyle/>
          <a:p>
            <a:pPr>
              <a:lnSpc>
                <a:spcPct val="80000"/>
              </a:lnSpc>
              <a:buClr>
                <a:srgbClr val="B71528"/>
              </a:buClr>
              <a:buFont typeface="Wingdings" pitchFamily="2" charset="2"/>
              <a:buNone/>
            </a:pPr>
            <a:r>
              <a:rPr lang="zh-CN" altLang="en-US" sz="2100" b="0" smtClean="0">
                <a:latin typeface="黑体" pitchFamily="49" charset="-122"/>
                <a:ea typeface="黑体" pitchFamily="49" charset="-122"/>
              </a:rPr>
              <a:t>合伙协议规定：</a:t>
            </a:r>
          </a:p>
          <a:p>
            <a:pPr>
              <a:lnSpc>
                <a:spcPct val="80000"/>
              </a:lnSpc>
              <a:buClr>
                <a:srgbClr val="B71528"/>
              </a:buClr>
              <a:buFont typeface="Wingdings" pitchFamily="2" charset="2"/>
              <a:buNone/>
            </a:pPr>
            <a:r>
              <a:rPr lang="zh-CN" altLang="en-US" sz="2100" b="0" smtClean="0">
                <a:latin typeface="黑体" pitchFamily="49" charset="-122"/>
                <a:ea typeface="黑体" pitchFamily="49" charset="-122"/>
              </a:rPr>
              <a:t>    </a:t>
            </a:r>
            <a:r>
              <a:rPr lang="en-US" altLang="zh-CN" sz="2400" b="0" smtClean="0">
                <a:latin typeface="仿宋_GB2312" pitchFamily="49" charset="-122"/>
                <a:ea typeface="仿宋_GB2312" pitchFamily="49" charset="-122"/>
              </a:rPr>
              <a:t>1</a:t>
            </a:r>
            <a:r>
              <a:rPr lang="zh-CN" altLang="en-US" sz="2400" b="0" smtClean="0">
                <a:latin typeface="仿宋_GB2312" pitchFamily="49" charset="-122"/>
                <a:ea typeface="仿宋_GB2312" pitchFamily="49" charset="-122"/>
              </a:rPr>
              <a:t>、企业名称为</a:t>
            </a:r>
            <a:r>
              <a:rPr lang="zh-CN" altLang="en-US" sz="2400" b="0" smtClean="0">
                <a:latin typeface="黑体"/>
                <a:ea typeface="仿宋_GB2312" pitchFamily="49" charset="-122"/>
              </a:rPr>
              <a:t>“</a:t>
            </a:r>
            <a:r>
              <a:rPr lang="zh-CN" altLang="en-US" sz="2400" b="0" smtClean="0">
                <a:latin typeface="仿宋_GB2312" pitchFamily="49" charset="-122"/>
                <a:ea typeface="仿宋_GB2312" pitchFamily="49" charset="-122"/>
              </a:rPr>
              <a:t>飞翔电脑维修有限公司</a:t>
            </a:r>
            <a:r>
              <a:rPr lang="zh-CN" altLang="en-US" sz="2400" b="0" smtClean="0">
                <a:latin typeface="黑体"/>
                <a:ea typeface="仿宋_GB2312" pitchFamily="49" charset="-122"/>
              </a:rPr>
              <a:t>”</a:t>
            </a:r>
            <a:endParaRPr lang="zh-CN" altLang="en-US" sz="2400" b="0" smtClean="0">
              <a:latin typeface="仿宋_GB2312" pitchFamily="49" charset="-122"/>
              <a:ea typeface="仿宋_GB2312" pitchFamily="49" charset="-122"/>
            </a:endParaRP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a:t>
            </a:r>
            <a:r>
              <a:rPr lang="en-US" altLang="zh-CN" sz="2400" b="0" smtClean="0">
                <a:latin typeface="仿宋_GB2312" pitchFamily="49" charset="-122"/>
                <a:ea typeface="仿宋_GB2312" pitchFamily="49" charset="-122"/>
              </a:rPr>
              <a:t>2</a:t>
            </a:r>
            <a:r>
              <a:rPr lang="zh-CN" altLang="en-US" sz="2400" b="0" smtClean="0">
                <a:latin typeface="仿宋_GB2312" pitchFamily="49" charset="-122"/>
                <a:ea typeface="仿宋_GB2312" pitchFamily="49" charset="-122"/>
              </a:rPr>
              <a:t>、经营范围为</a:t>
            </a:r>
            <a:r>
              <a:rPr lang="en-US" altLang="zh-CN" sz="2400" b="0" smtClean="0">
                <a:latin typeface="黑体"/>
                <a:ea typeface="仿宋_GB2312" pitchFamily="49" charset="-122"/>
              </a:rPr>
              <a:t>……</a:t>
            </a:r>
            <a:r>
              <a:rPr lang="zh-CN" altLang="en-US" sz="2400" b="0" smtClean="0">
                <a:latin typeface="仿宋_GB2312" pitchFamily="49" charset="-122"/>
                <a:ea typeface="仿宋_GB2312" pitchFamily="49" charset="-122"/>
              </a:rPr>
              <a:t>，合伙目的是共同经营，共享收益</a:t>
            </a: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a:t>
            </a:r>
            <a:r>
              <a:rPr lang="en-US" altLang="zh-CN" sz="2400" b="0" smtClean="0">
                <a:latin typeface="仿宋_GB2312" pitchFamily="49" charset="-122"/>
                <a:ea typeface="仿宋_GB2312" pitchFamily="49" charset="-122"/>
              </a:rPr>
              <a:t>3</a:t>
            </a:r>
            <a:r>
              <a:rPr lang="zh-CN" altLang="en-US" sz="2400" b="0" smtClean="0">
                <a:latin typeface="仿宋_GB2312" pitchFamily="49" charset="-122"/>
                <a:ea typeface="仿宋_GB2312" pitchFamily="49" charset="-122"/>
              </a:rPr>
              <a:t>、五人各出资</a:t>
            </a:r>
            <a:r>
              <a:rPr lang="en-US" altLang="zh-CN" sz="2400" b="0" smtClean="0">
                <a:latin typeface="仿宋_GB2312" pitchFamily="49" charset="-122"/>
                <a:ea typeface="仿宋_GB2312" pitchFamily="49" charset="-122"/>
              </a:rPr>
              <a:t>1</a:t>
            </a:r>
            <a:r>
              <a:rPr lang="zh-CN" altLang="en-US" sz="2400" b="0" smtClean="0">
                <a:latin typeface="仿宋_GB2312" pitchFamily="49" charset="-122"/>
                <a:ea typeface="仿宋_GB2312" pitchFamily="49" charset="-122"/>
              </a:rPr>
              <a:t>万元，于</a:t>
            </a:r>
            <a:r>
              <a:rPr lang="en-US" altLang="zh-CN" sz="2400" b="0" smtClean="0">
                <a:latin typeface="仿宋_GB2312" pitchFamily="49" charset="-122"/>
                <a:ea typeface="仿宋_GB2312" pitchFamily="49" charset="-122"/>
              </a:rPr>
              <a:t>13</a:t>
            </a:r>
            <a:r>
              <a:rPr lang="zh-CN" altLang="en-US" sz="2400" b="0" smtClean="0">
                <a:latin typeface="仿宋_GB2312" pitchFamily="49" charset="-122"/>
                <a:ea typeface="仿宋_GB2312" pitchFamily="49" charset="-122"/>
              </a:rPr>
              <a:t>年</a:t>
            </a:r>
            <a:r>
              <a:rPr lang="en-US" altLang="zh-CN" sz="2400" b="0" smtClean="0">
                <a:latin typeface="仿宋_GB2312" pitchFamily="49" charset="-122"/>
                <a:ea typeface="仿宋_GB2312" pitchFamily="49" charset="-122"/>
              </a:rPr>
              <a:t>3</a:t>
            </a:r>
            <a:r>
              <a:rPr lang="zh-CN" altLang="en-US" sz="2400" b="0" smtClean="0">
                <a:latin typeface="仿宋_GB2312" pitchFamily="49" charset="-122"/>
                <a:ea typeface="仿宋_GB2312" pitchFamily="49" charset="-122"/>
              </a:rPr>
              <a:t>月</a:t>
            </a:r>
            <a:r>
              <a:rPr lang="en-US" altLang="zh-CN" sz="2400" b="0" smtClean="0">
                <a:latin typeface="仿宋_GB2312" pitchFamily="49" charset="-122"/>
                <a:ea typeface="仿宋_GB2312" pitchFamily="49" charset="-122"/>
              </a:rPr>
              <a:t>10</a:t>
            </a:r>
            <a:r>
              <a:rPr lang="zh-CN" altLang="en-US" sz="2400" b="0" smtClean="0">
                <a:latin typeface="仿宋_GB2312" pitchFamily="49" charset="-122"/>
                <a:ea typeface="仿宋_GB2312" pitchFamily="49" charset="-122"/>
              </a:rPr>
              <a:t>号前缴付。</a:t>
            </a: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a:t>
            </a:r>
            <a:r>
              <a:rPr lang="en-US" altLang="zh-CN" sz="2400" b="0" smtClean="0">
                <a:latin typeface="仿宋_GB2312" pitchFamily="49" charset="-122"/>
                <a:ea typeface="仿宋_GB2312" pitchFamily="49" charset="-122"/>
              </a:rPr>
              <a:t>5</a:t>
            </a:r>
            <a:r>
              <a:rPr lang="zh-CN" altLang="en-US" sz="2400" b="0" smtClean="0">
                <a:latin typeface="仿宋_GB2312" pitchFamily="49" charset="-122"/>
                <a:ea typeface="仿宋_GB2312" pitchFamily="49" charset="-122"/>
              </a:rPr>
              <a:t>、</a:t>
            </a:r>
            <a:r>
              <a:rPr lang="en-US" altLang="zh-CN" sz="2400" b="0" smtClean="0">
                <a:latin typeface="仿宋_GB2312" pitchFamily="49" charset="-122"/>
                <a:ea typeface="仿宋_GB2312" pitchFamily="49" charset="-122"/>
              </a:rPr>
              <a:t>A</a:t>
            </a:r>
            <a:r>
              <a:rPr lang="zh-CN" altLang="en-US" sz="2400" b="0" smtClean="0">
                <a:latin typeface="仿宋_GB2312" pitchFamily="49" charset="-122"/>
                <a:ea typeface="仿宋_GB2312" pitchFamily="49" charset="-122"/>
              </a:rPr>
              <a:t>、</a:t>
            </a:r>
            <a:r>
              <a:rPr lang="en-US" altLang="zh-CN" sz="2400" b="0" smtClean="0">
                <a:latin typeface="仿宋_GB2312" pitchFamily="49" charset="-122"/>
                <a:ea typeface="仿宋_GB2312" pitchFamily="49" charset="-122"/>
              </a:rPr>
              <a:t>B</a:t>
            </a:r>
            <a:r>
              <a:rPr lang="zh-CN" altLang="en-US" sz="2400" b="0" smtClean="0">
                <a:latin typeface="仿宋_GB2312" pitchFamily="49" charset="-122"/>
                <a:ea typeface="仿宋_GB2312" pitchFamily="49" charset="-122"/>
              </a:rPr>
              <a:t>承担有限责任，其余人承担无限责任。</a:t>
            </a: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a:t>
            </a:r>
            <a:r>
              <a:rPr lang="en-US" altLang="zh-CN" sz="2400" b="0" smtClean="0">
                <a:latin typeface="仿宋_GB2312" pitchFamily="49" charset="-122"/>
                <a:ea typeface="仿宋_GB2312" pitchFamily="49" charset="-122"/>
              </a:rPr>
              <a:t>4</a:t>
            </a:r>
            <a:r>
              <a:rPr lang="zh-CN" altLang="en-US" sz="2400" b="0" smtClean="0">
                <a:latin typeface="仿宋_GB2312" pitchFamily="49" charset="-122"/>
                <a:ea typeface="仿宋_GB2312" pitchFamily="49" charset="-122"/>
              </a:rPr>
              <a:t>、利润平均分配</a:t>
            </a:r>
            <a:r>
              <a:rPr lang="en-US" altLang="zh-CN" sz="2400" b="0" smtClean="0">
                <a:latin typeface="仿宋_GB2312" pitchFamily="49" charset="-122"/>
                <a:ea typeface="仿宋_GB2312" pitchFamily="49" charset="-122"/>
              </a:rPr>
              <a:t>,</a:t>
            </a:r>
            <a:r>
              <a:rPr lang="zh-CN" altLang="en-US" sz="2400" b="0" smtClean="0">
                <a:latin typeface="仿宋_GB2312" pitchFamily="49" charset="-122"/>
                <a:ea typeface="仿宋_GB2312" pitchFamily="49" charset="-122"/>
              </a:rPr>
              <a:t>亏损平均分担。</a:t>
            </a: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a:t>
            </a:r>
            <a:r>
              <a:rPr lang="en-US" altLang="zh-CN" sz="2400" b="0" smtClean="0">
                <a:latin typeface="仿宋_GB2312" pitchFamily="49" charset="-122"/>
                <a:ea typeface="仿宋_GB2312" pitchFamily="49" charset="-122"/>
              </a:rPr>
              <a:t>5</a:t>
            </a:r>
            <a:r>
              <a:rPr lang="zh-CN" altLang="en-US" sz="2400" b="0" smtClean="0">
                <a:latin typeface="仿宋_GB2312" pitchFamily="49" charset="-122"/>
                <a:ea typeface="仿宋_GB2312" pitchFamily="49" charset="-122"/>
              </a:rPr>
              <a:t>、合伙企业事务的执行由李全权负责，其他人不得过问。</a:t>
            </a: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a:t>
            </a:r>
            <a:r>
              <a:rPr lang="en-US" altLang="zh-CN" sz="2400" b="0" smtClean="0">
                <a:latin typeface="仿宋_GB2312" pitchFamily="49" charset="-122"/>
                <a:ea typeface="仿宋_GB2312" pitchFamily="49" charset="-122"/>
              </a:rPr>
              <a:t>6</a:t>
            </a:r>
            <a:r>
              <a:rPr lang="zh-CN" altLang="en-US" sz="2400" b="0" smtClean="0">
                <a:latin typeface="仿宋_GB2312" pitchFamily="49" charset="-122"/>
                <a:ea typeface="仿宋_GB2312" pitchFamily="49" charset="-122"/>
              </a:rPr>
              <a:t>、企业解散时，各自收回自己的出资。</a:t>
            </a:r>
          </a:p>
          <a:p>
            <a:pPr>
              <a:lnSpc>
                <a:spcPct val="80000"/>
              </a:lnSpc>
              <a:buClr>
                <a:srgbClr val="B71528"/>
              </a:buClr>
              <a:buFont typeface="Wingdings" pitchFamily="2" charset="2"/>
              <a:buNone/>
            </a:pPr>
            <a:r>
              <a:rPr lang="zh-CN" altLang="en-US" sz="2400" b="0" smtClean="0">
                <a:latin typeface="仿宋_GB2312" pitchFamily="49" charset="-122"/>
                <a:ea typeface="仿宋_GB2312" pitchFamily="49" charset="-122"/>
              </a:rPr>
              <a:t>       合伙协议经全体签字后，李持该协议向县工商局申请设立登记。该局于</a:t>
            </a:r>
            <a:r>
              <a:rPr lang="en-US" altLang="zh-CN" sz="2400" b="0" smtClean="0">
                <a:latin typeface="仿宋_GB2312" pitchFamily="49" charset="-122"/>
                <a:ea typeface="仿宋_GB2312" pitchFamily="49" charset="-122"/>
              </a:rPr>
              <a:t>3</a:t>
            </a:r>
            <a:r>
              <a:rPr lang="zh-CN" altLang="en-US" sz="2400" b="0" smtClean="0">
                <a:latin typeface="仿宋_GB2312" pitchFamily="49" charset="-122"/>
                <a:ea typeface="仿宋_GB2312" pitchFamily="49" charset="-122"/>
              </a:rPr>
              <a:t>月</a:t>
            </a:r>
            <a:r>
              <a:rPr lang="en-US" altLang="zh-CN" sz="2400" b="0" smtClean="0">
                <a:latin typeface="仿宋_GB2312" pitchFamily="49" charset="-122"/>
                <a:ea typeface="仿宋_GB2312" pitchFamily="49" charset="-122"/>
              </a:rPr>
              <a:t>30</a:t>
            </a:r>
            <a:r>
              <a:rPr lang="zh-CN" altLang="en-US" sz="2400" b="0" smtClean="0">
                <a:latin typeface="仿宋_GB2312" pitchFamily="49" charset="-122"/>
                <a:ea typeface="仿宋_GB2312" pitchFamily="49" charset="-122"/>
              </a:rPr>
              <a:t>日电好告知</a:t>
            </a:r>
            <a:r>
              <a:rPr lang="en-US" altLang="zh-CN" sz="2400" b="0" smtClean="0">
                <a:latin typeface="仿宋_GB2312" pitchFamily="49" charset="-122"/>
                <a:ea typeface="仿宋_GB2312" pitchFamily="49" charset="-122"/>
              </a:rPr>
              <a:t>B</a:t>
            </a:r>
            <a:r>
              <a:rPr lang="zh-CN" altLang="en-US" sz="2400" b="0" smtClean="0">
                <a:latin typeface="仿宋_GB2312" pitchFamily="49" charset="-122"/>
                <a:ea typeface="仿宋_GB2312" pitchFamily="49" charset="-122"/>
              </a:rPr>
              <a:t>，因条件不符，不予登记。</a:t>
            </a:r>
          </a:p>
          <a:p>
            <a:pPr>
              <a:lnSpc>
                <a:spcPct val="80000"/>
              </a:lnSpc>
              <a:buClr>
                <a:srgbClr val="B71528"/>
              </a:buClr>
              <a:buFont typeface="Wingdings" pitchFamily="2" charset="2"/>
              <a:buNone/>
            </a:pPr>
            <a:r>
              <a:rPr lang="zh-CN" altLang="en-US" sz="2400" b="0" smtClean="0">
                <a:solidFill>
                  <a:srgbClr val="0000CC"/>
                </a:solidFill>
                <a:latin typeface="仿宋_GB2312" pitchFamily="49" charset="-122"/>
                <a:ea typeface="仿宋_GB2312" pitchFamily="49" charset="-122"/>
              </a:rPr>
              <a:t>问题何在？</a:t>
            </a:r>
          </a:p>
        </p:txBody>
      </p:sp>
      <p:sp>
        <p:nvSpPr>
          <p:cNvPr id="29698"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838200" y="533400"/>
            <a:ext cx="3492500" cy="504825"/>
          </a:xfrm>
          <a:prstGeom prst="rect">
            <a:avLst/>
          </a:prstGeom>
        </p:spPr>
        <p:txBody>
          <a:bodyPr anchorCtr="1"/>
          <a:lstStyle/>
          <a:p>
            <a:r>
              <a:rPr lang="zh-CN" altLang="en-US" sz="4000" b="1" noProof="1">
                <a:solidFill>
                  <a:srgbClr val="FF9900"/>
                </a:solidFill>
                <a:effectLst>
                  <a:outerShdw blurRad="38100" dist="38100" dir="2700000">
                    <a:srgbClr val="C0C0C0"/>
                  </a:outerShdw>
                </a:effectLst>
              </a:rPr>
              <a:t>案例分析</a:t>
            </a:r>
          </a:p>
        </p:txBody>
      </p:sp>
      <p:sp>
        <p:nvSpPr>
          <p:cNvPr id="30722" name="Rectangle 5"/>
          <p:cNvSpPr>
            <a:spLocks noGrp="1" noChangeArrowheads="1"/>
          </p:cNvSpPr>
          <p:nvPr>
            <p:ph type="body" idx="4294967295"/>
          </p:nvPr>
        </p:nvSpPr>
        <p:spPr>
          <a:xfrm>
            <a:off x="304800" y="1384300"/>
            <a:ext cx="8424863" cy="5473700"/>
          </a:xfrm>
        </p:spPr>
        <p:txBody>
          <a:bodyPr/>
          <a:lstStyle/>
          <a:p>
            <a:pPr>
              <a:lnSpc>
                <a:spcPct val="80000"/>
              </a:lnSpc>
              <a:buFont typeface="Wingdings" pitchFamily="2" charset="2"/>
              <a:buNone/>
            </a:pPr>
            <a:r>
              <a:rPr lang="zh-CN" altLang="en-US" sz="2800" b="0" smtClean="0">
                <a:latin typeface="黑体" pitchFamily="49" charset="-122"/>
                <a:ea typeface="黑体" pitchFamily="49" charset="-122"/>
              </a:rPr>
              <a:t>不符合项：</a:t>
            </a:r>
          </a:p>
          <a:p>
            <a:pPr>
              <a:lnSpc>
                <a:spcPct val="80000"/>
              </a:lnSpc>
              <a:buFont typeface="Wingdings" pitchFamily="2" charset="2"/>
              <a:buNone/>
            </a:pPr>
            <a:r>
              <a:rPr lang="en-US" altLang="zh-CN" sz="2800" b="0" smtClean="0">
                <a:latin typeface="黑体" pitchFamily="49" charset="-122"/>
                <a:ea typeface="黑体" pitchFamily="49" charset="-122"/>
              </a:rPr>
              <a:t>1</a:t>
            </a:r>
            <a:r>
              <a:rPr lang="zh-CN" altLang="en-US" sz="2800" b="0" smtClean="0">
                <a:latin typeface="黑体" pitchFamily="49" charset="-122"/>
                <a:ea typeface="黑体" pitchFamily="49" charset="-122"/>
              </a:rPr>
              <a:t>、</a:t>
            </a:r>
            <a:r>
              <a:rPr lang="en-US" altLang="zh-CN" sz="2800" b="0" smtClean="0">
                <a:latin typeface="黑体" pitchFamily="49" charset="-122"/>
                <a:ea typeface="黑体" pitchFamily="49" charset="-122"/>
              </a:rPr>
              <a:t>A</a:t>
            </a:r>
            <a:r>
              <a:rPr lang="zh-CN" altLang="en-US" sz="2800" b="0" smtClean="0">
                <a:latin typeface="黑体" pitchFamily="49" charset="-122"/>
                <a:ea typeface="黑体" pitchFamily="49" charset="-122"/>
              </a:rPr>
              <a:t>不能成为合伙人</a:t>
            </a:r>
            <a:r>
              <a:rPr lang="en-US" altLang="zh-CN" sz="2800" b="0" smtClean="0">
                <a:latin typeface="黑体" pitchFamily="49" charset="-122"/>
                <a:ea typeface="黑体" pitchFamily="49" charset="-122"/>
              </a:rPr>
              <a:t>——</a:t>
            </a:r>
            <a:r>
              <a:rPr lang="zh-CN" altLang="en-US" sz="2800" b="0" smtClean="0">
                <a:latin typeface="黑体" pitchFamily="49" charset="-122"/>
                <a:ea typeface="黑体" pitchFamily="49" charset="-122"/>
              </a:rPr>
              <a:t>限制行为能力人</a:t>
            </a:r>
          </a:p>
          <a:p>
            <a:pPr>
              <a:lnSpc>
                <a:spcPct val="80000"/>
              </a:lnSpc>
              <a:buFont typeface="Wingdings" pitchFamily="2" charset="2"/>
              <a:buNone/>
            </a:pPr>
            <a:r>
              <a:rPr lang="en-US" altLang="zh-CN" sz="2800" b="0" smtClean="0">
                <a:latin typeface="黑体" pitchFamily="49" charset="-122"/>
                <a:ea typeface="黑体" pitchFamily="49" charset="-122"/>
              </a:rPr>
              <a:t>2</a:t>
            </a:r>
            <a:r>
              <a:rPr lang="zh-CN" altLang="en-US" sz="2800" b="0" smtClean="0">
                <a:latin typeface="黑体" pitchFamily="49" charset="-122"/>
                <a:ea typeface="黑体" pitchFamily="49" charset="-122"/>
              </a:rPr>
              <a:t>、</a:t>
            </a:r>
            <a:r>
              <a:rPr lang="en-US" altLang="zh-CN" sz="2800" b="0" smtClean="0">
                <a:latin typeface="黑体" pitchFamily="49" charset="-122"/>
                <a:ea typeface="黑体" pitchFamily="49" charset="-122"/>
              </a:rPr>
              <a:t>B</a:t>
            </a:r>
            <a:r>
              <a:rPr lang="zh-CN" altLang="en-US" sz="2800" b="0" smtClean="0">
                <a:latin typeface="黑体" pitchFamily="49" charset="-122"/>
                <a:ea typeface="黑体" pitchFamily="49" charset="-122"/>
              </a:rPr>
              <a:t>不能成为合伙人</a:t>
            </a:r>
            <a:r>
              <a:rPr lang="en-US" altLang="zh-CN" sz="2800" b="0" smtClean="0">
                <a:latin typeface="黑体" pitchFamily="49" charset="-122"/>
                <a:ea typeface="黑体" pitchFamily="49" charset="-122"/>
              </a:rPr>
              <a:t>——</a:t>
            </a:r>
            <a:r>
              <a:rPr lang="zh-CN" altLang="en-US" sz="2800" b="0" smtClean="0">
                <a:latin typeface="黑体" pitchFamily="49" charset="-122"/>
                <a:ea typeface="黑体" pitchFamily="49" charset="-122"/>
              </a:rPr>
              <a:t>党政机关工作人员</a:t>
            </a:r>
          </a:p>
          <a:p>
            <a:pPr>
              <a:lnSpc>
                <a:spcPct val="80000"/>
              </a:lnSpc>
              <a:buFont typeface="Wingdings" pitchFamily="2" charset="2"/>
              <a:buNone/>
            </a:pPr>
            <a:r>
              <a:rPr lang="en-US" altLang="zh-CN" sz="2800" b="0" smtClean="0">
                <a:latin typeface="黑体" pitchFamily="49" charset="-122"/>
                <a:ea typeface="黑体" pitchFamily="49" charset="-122"/>
              </a:rPr>
              <a:t>3</a:t>
            </a:r>
            <a:r>
              <a:rPr lang="zh-CN" altLang="en-US" sz="2800" b="0" smtClean="0">
                <a:latin typeface="黑体" pitchFamily="49" charset="-122"/>
                <a:ea typeface="黑体" pitchFamily="49" charset="-122"/>
              </a:rPr>
              <a:t>、企业名称有问题</a:t>
            </a:r>
          </a:p>
          <a:p>
            <a:pPr>
              <a:lnSpc>
                <a:spcPct val="80000"/>
              </a:lnSpc>
              <a:buFont typeface="Wingdings" pitchFamily="2" charset="2"/>
              <a:buNone/>
            </a:pPr>
            <a:r>
              <a:rPr lang="en-US" altLang="zh-CN" sz="2800" b="0" smtClean="0">
                <a:latin typeface="黑体" pitchFamily="49" charset="-122"/>
                <a:ea typeface="黑体" pitchFamily="49" charset="-122"/>
              </a:rPr>
              <a:t>4</a:t>
            </a:r>
            <a:r>
              <a:rPr lang="zh-CN" altLang="en-US" sz="2800" b="0" smtClean="0">
                <a:latin typeface="黑体" pitchFamily="49" charset="-122"/>
                <a:ea typeface="黑体" pitchFamily="49" charset="-122"/>
              </a:rPr>
              <a:t>、共同经营不符合。</a:t>
            </a:r>
          </a:p>
          <a:p>
            <a:pPr>
              <a:lnSpc>
                <a:spcPct val="80000"/>
              </a:lnSpc>
              <a:buFont typeface="Wingdings" pitchFamily="2" charset="2"/>
              <a:buNone/>
            </a:pPr>
            <a:r>
              <a:rPr lang="en-US" altLang="zh-CN" sz="2800" b="0" smtClean="0">
                <a:latin typeface="黑体" pitchFamily="49" charset="-122"/>
                <a:ea typeface="黑体" pitchFamily="49" charset="-122"/>
              </a:rPr>
              <a:t>5</a:t>
            </a:r>
            <a:r>
              <a:rPr lang="zh-CN" altLang="en-US" sz="2800" b="0" smtClean="0">
                <a:latin typeface="黑体" pitchFamily="49" charset="-122"/>
                <a:ea typeface="黑体" pitchFamily="49" charset="-122"/>
              </a:rPr>
              <a:t>、合伙协议事项不全</a:t>
            </a:r>
            <a:r>
              <a:rPr lang="en-US" altLang="zh-CN" sz="2800" b="0" smtClean="0">
                <a:latin typeface="黑体" pitchFamily="49" charset="-122"/>
                <a:ea typeface="黑体" pitchFamily="49" charset="-122"/>
              </a:rPr>
              <a:t>——</a:t>
            </a:r>
            <a:r>
              <a:rPr lang="zh-CN" altLang="en-US" sz="2800" b="0" smtClean="0">
                <a:latin typeface="黑体" pitchFamily="49" charset="-122"/>
                <a:ea typeface="黑体" pitchFamily="49" charset="-122"/>
              </a:rPr>
              <a:t>合伙人姓名及其住所、入伙与退火、违约责任等事项没有；解散与清算等规定不明确，不具体。</a:t>
            </a:r>
          </a:p>
          <a:p>
            <a:pPr>
              <a:lnSpc>
                <a:spcPct val="80000"/>
              </a:lnSpc>
              <a:buFont typeface="Wingdings" pitchFamily="2" charset="2"/>
              <a:buNone/>
            </a:pPr>
            <a:r>
              <a:rPr lang="en-US" altLang="zh-CN" sz="2800" b="0" smtClean="0">
                <a:latin typeface="黑体" pitchFamily="49" charset="-122"/>
                <a:ea typeface="黑体" pitchFamily="49" charset="-122"/>
              </a:rPr>
              <a:t>6</a:t>
            </a:r>
            <a:r>
              <a:rPr lang="zh-CN" altLang="en-US" sz="2800" b="0" smtClean="0">
                <a:latin typeface="黑体" pitchFamily="49" charset="-122"/>
                <a:ea typeface="黑体" pitchFamily="49" charset="-122"/>
              </a:rPr>
              <a:t>、申请登记时提交的文件不全</a:t>
            </a:r>
          </a:p>
          <a:p>
            <a:pPr>
              <a:lnSpc>
                <a:spcPct val="80000"/>
              </a:lnSpc>
              <a:buFont typeface="Wingdings" pitchFamily="2" charset="2"/>
              <a:buNone/>
            </a:pPr>
            <a:r>
              <a:rPr lang="en-US" altLang="zh-CN" sz="2800" b="0" smtClean="0">
                <a:latin typeface="黑体" pitchFamily="49" charset="-122"/>
                <a:ea typeface="黑体" pitchFamily="49" charset="-122"/>
              </a:rPr>
              <a:t>7</a:t>
            </a:r>
            <a:r>
              <a:rPr lang="zh-CN" altLang="en-US" sz="2800" b="0" smtClean="0">
                <a:latin typeface="黑体" pitchFamily="49" charset="-122"/>
                <a:ea typeface="黑体" pitchFamily="49" charset="-122"/>
              </a:rPr>
              <a:t>、登记机关的处理超过了期限，且通知人不对。</a:t>
            </a:r>
          </a:p>
        </p:txBody>
      </p:sp>
      <p:sp>
        <p:nvSpPr>
          <p:cNvPr id="3072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990600" y="381000"/>
            <a:ext cx="7315200" cy="944563"/>
          </a:xfrm>
          <a:prstGeom prst="rect">
            <a:avLst/>
          </a:prstGeom>
        </p:spPr>
        <p:txBody>
          <a:bodyPr anchorCtr="1"/>
          <a:lstStyle/>
          <a:p>
            <a:r>
              <a:rPr lang="zh-CN" altLang="en-US" b="1" noProof="1">
                <a:effectLst>
                  <a:outerShdw blurRad="38100" dist="38100" dir="2700000">
                    <a:srgbClr val="C0C0C0"/>
                  </a:outerShdw>
                </a:effectLst>
              </a:rPr>
              <a:t>以案说法</a:t>
            </a:r>
          </a:p>
        </p:txBody>
      </p:sp>
      <p:sp>
        <p:nvSpPr>
          <p:cNvPr id="91139" name="Rectangle 3"/>
          <p:cNvSpPr>
            <a:spLocks noGrp="1" noChangeArrowheads="1"/>
          </p:cNvSpPr>
          <p:nvPr>
            <p:ph type="body" idx="4294967295"/>
          </p:nvPr>
        </p:nvSpPr>
        <p:spPr>
          <a:xfrm>
            <a:off x="468313" y="1412875"/>
            <a:ext cx="8435975" cy="4968875"/>
          </a:xfrm>
        </p:spPr>
        <p:txBody>
          <a:bodyPr/>
          <a:lstStyle/>
          <a:p>
            <a:pPr>
              <a:buFont typeface="Wingdings" pitchFamily="2" charset="2"/>
              <a:buNone/>
            </a:pPr>
            <a:r>
              <a:rPr lang="en-US" altLang="zh-CN" sz="2800" b="0" noProof="1">
                <a:effectLst>
                  <a:outerShdw blurRad="38100" dist="38100" dir="2700000">
                    <a:srgbClr val="C0C0C0"/>
                  </a:outerShdw>
                </a:effectLst>
                <a:latin typeface="黑体" pitchFamily="2" charset="-122"/>
                <a:ea typeface="黑体" pitchFamily="2" charset="-122"/>
              </a:rPr>
              <a:t>       </a:t>
            </a:r>
            <a:r>
              <a:rPr lang="zh-CN" altLang="en-US" sz="2800" b="0" noProof="1">
                <a:effectLst>
                  <a:outerShdw blurRad="38100" dist="38100" dir="2700000">
                    <a:srgbClr val="C0C0C0"/>
                  </a:outerShdw>
                </a:effectLst>
                <a:latin typeface="黑体" pitchFamily="2" charset="-122"/>
                <a:ea typeface="黑体" pitchFamily="2" charset="-122"/>
              </a:rPr>
              <a:t>改掉了不符合项，张山、李斯、王武三人的合伙企业成立了，大家好高兴啊！但张山心里还有些疑问解不开</a:t>
            </a:r>
            <a:r>
              <a:rPr lang="en-US" altLang="zh-CN" sz="2800" b="0" noProof="1">
                <a:effectLst>
                  <a:outerShdw blurRad="38100" dist="38100" dir="2700000">
                    <a:srgbClr val="C0C0C0"/>
                  </a:outerShdw>
                </a:effectLst>
                <a:latin typeface="黑体" pitchFamily="2" charset="-122"/>
                <a:ea typeface="黑体" pitchFamily="2" charset="-122"/>
              </a:rPr>
              <a:t>——</a:t>
            </a:r>
          </a:p>
          <a:p>
            <a:pPr>
              <a:buFont typeface="Wingdings" pitchFamily="2" charset="2"/>
              <a:buNone/>
            </a:pPr>
            <a:r>
              <a:rPr lang="en-US" altLang="zh-CN" sz="2800" b="0" noProof="1">
                <a:solidFill>
                  <a:schemeClr val="hlink"/>
                </a:solidFill>
                <a:effectLst>
                  <a:outerShdw blurRad="38100" dist="38100" dir="2700000">
                    <a:srgbClr val="C0C0C0"/>
                  </a:outerShdw>
                </a:effectLst>
                <a:latin typeface="黑体" pitchFamily="2" charset="-122"/>
                <a:ea typeface="黑体" pitchFamily="2" charset="-122"/>
              </a:rPr>
              <a:t>      </a:t>
            </a:r>
            <a:r>
              <a:rPr lang="zh-CN" altLang="en-US" sz="2800" b="0" noProof="1">
                <a:solidFill>
                  <a:schemeClr val="hlink"/>
                </a:solidFill>
                <a:effectLst>
                  <a:outerShdw blurRad="38100" dist="38100" dir="2700000">
                    <a:srgbClr val="C0C0C0"/>
                  </a:outerShdw>
                </a:effectLst>
                <a:latin typeface="黑体" pitchFamily="2" charset="-122"/>
                <a:ea typeface="黑体" pitchFamily="2" charset="-122"/>
              </a:rPr>
              <a:t>大家的钱投到企业了，这钱现在到底算谁的？</a:t>
            </a:r>
          </a:p>
          <a:p>
            <a:pPr>
              <a:buFont typeface="Wingdings" pitchFamily="2" charset="2"/>
              <a:buNone/>
            </a:pPr>
            <a:r>
              <a:rPr lang="zh-CN" altLang="en-US" sz="2800" b="0" noProof="1">
                <a:solidFill>
                  <a:schemeClr val="hlink"/>
                </a:solidFill>
                <a:effectLst>
                  <a:outerShdw blurRad="38100" dist="38100" dir="2700000">
                    <a:srgbClr val="C0C0C0"/>
                  </a:outerShdw>
                </a:effectLst>
                <a:latin typeface="黑体" pitchFamily="2" charset="-122"/>
                <a:ea typeface="黑体" pitchFamily="2" charset="-122"/>
              </a:rPr>
              <a:t>      假如我有事了，能不能撤回出资？</a:t>
            </a:r>
          </a:p>
          <a:p>
            <a:pPr>
              <a:buFont typeface="Wingdings" pitchFamily="2" charset="2"/>
              <a:buNone/>
            </a:pPr>
            <a:r>
              <a:rPr lang="zh-CN" altLang="en-US" sz="2800" b="0" noProof="1">
                <a:solidFill>
                  <a:schemeClr val="hlink"/>
                </a:solidFill>
                <a:effectLst>
                  <a:outerShdw blurRad="38100" dist="38100" dir="2700000">
                    <a:srgbClr val="C0C0C0"/>
                  </a:outerShdw>
                </a:effectLst>
                <a:latin typeface="黑体" pitchFamily="2" charset="-122"/>
                <a:ea typeface="黑体" pitchFamily="2" charset="-122"/>
              </a:rPr>
              <a:t>      这个企业该怎么管呢？什么事情也要一起商量吗？</a:t>
            </a:r>
          </a:p>
          <a:p>
            <a:pPr>
              <a:buFont typeface="Wingdings" pitchFamily="2" charset="2"/>
              <a:buNone/>
            </a:pPr>
            <a:r>
              <a:rPr lang="zh-CN" altLang="en-US" sz="2800" b="0" noProof="1">
                <a:solidFill>
                  <a:schemeClr val="hlink"/>
                </a:solidFill>
                <a:effectLst>
                  <a:outerShdw blurRad="38100" dist="38100" dir="2700000">
                    <a:srgbClr val="C0C0C0"/>
                  </a:outerShdw>
                </a:effectLst>
                <a:latin typeface="黑体" pitchFamily="2" charset="-122"/>
                <a:ea typeface="黑体" pitchFamily="2" charset="-122"/>
              </a:rPr>
              <a:t>      现在王武承担有限责任，他在企业的权利和我们一样吗？</a:t>
            </a:r>
          </a:p>
        </p:txBody>
      </p:sp>
      <p:sp>
        <p:nvSpPr>
          <p:cNvPr id="3174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304800"/>
            <a:ext cx="7315200" cy="703263"/>
          </a:xfrm>
          <a:prstGeom prst="rect">
            <a:avLst/>
          </a:prstGeom>
        </p:spPr>
        <p:txBody>
          <a:bodyPr anchorCtr="1"/>
          <a:lstStyle/>
          <a:p>
            <a:r>
              <a:rPr lang="zh-CN" altLang="en-US" sz="3600" b="1" noProof="1">
                <a:effectLst>
                  <a:outerShdw blurRad="38100" dist="38100" dir="2700000">
                    <a:srgbClr val="C0C0C0"/>
                  </a:outerShdw>
                </a:effectLst>
                <a:ea typeface="黑体" pitchFamily="2" charset="-122"/>
              </a:rPr>
              <a:t>三、合伙企业的财产</a:t>
            </a:r>
          </a:p>
        </p:txBody>
      </p:sp>
      <p:sp>
        <p:nvSpPr>
          <p:cNvPr id="10243" name="Rectangle 3"/>
          <p:cNvSpPr>
            <a:spLocks noGrp="1" noChangeArrowheads="1"/>
          </p:cNvSpPr>
          <p:nvPr>
            <p:ph type="body" idx="4294967295"/>
          </p:nvPr>
        </p:nvSpPr>
        <p:spPr>
          <a:xfrm>
            <a:off x="179388" y="1989138"/>
            <a:ext cx="8569325" cy="1295400"/>
          </a:xfrm>
        </p:spPr>
        <p:txBody>
          <a:bodyPr anchor="ctr"/>
          <a:lstStyle/>
          <a:p>
            <a:pPr>
              <a:lnSpc>
                <a:spcPct val="80000"/>
              </a:lnSpc>
              <a:buFont typeface="Wingdings" pitchFamily="2" charset="2"/>
              <a:buNone/>
            </a:pPr>
            <a:r>
              <a:rPr lang="en-US" altLang="zh-CN" sz="3000" b="0" noProof="1">
                <a:effectLst>
                  <a:outerShdw blurRad="38100" dist="38100" dir="2700000">
                    <a:srgbClr val="C0C0C0"/>
                  </a:outerShdw>
                </a:effectLst>
              </a:rPr>
              <a:t> </a:t>
            </a:r>
            <a:r>
              <a:rPr lang="en-US" altLang="zh-CN" sz="2800" b="0" noProof="1">
                <a:solidFill>
                  <a:srgbClr val="C00000"/>
                </a:solidFill>
                <a:effectLst>
                  <a:outerShdw blurRad="38100" dist="38100" dir="2700000">
                    <a:srgbClr val="C0C0C0"/>
                  </a:outerShdw>
                </a:effectLst>
                <a:latin typeface="华文琥珀" pitchFamily="2" charset="-122"/>
                <a:ea typeface="华文琥珀" pitchFamily="2" charset="-122"/>
              </a:rPr>
              <a:t>1</a:t>
            </a:r>
            <a:r>
              <a:rPr lang="zh-CN" altLang="en-US" sz="2800" b="0" noProof="1">
                <a:solidFill>
                  <a:srgbClr val="C00000"/>
                </a:solidFill>
                <a:effectLst>
                  <a:outerShdw blurRad="38100" dist="38100" dir="2700000">
                    <a:srgbClr val="C0C0C0"/>
                  </a:outerShdw>
                </a:effectLst>
                <a:latin typeface="华文琥珀" pitchFamily="2" charset="-122"/>
                <a:ea typeface="华文琥珀" pitchFamily="2" charset="-122"/>
              </a:rPr>
              <a:t>）出资</a:t>
            </a:r>
            <a:r>
              <a:rPr lang="en-US" altLang="zh-CN" sz="2800" b="0" noProof="1">
                <a:effectLst>
                  <a:outerShdw blurRad="38100" dist="38100" dir="2700000">
                    <a:srgbClr val="C0C0C0"/>
                  </a:outerShdw>
                </a:effectLst>
                <a:latin typeface="MS Sans Serif" charset="0"/>
              </a:rPr>
              <a:t>——</a:t>
            </a:r>
            <a:r>
              <a:rPr lang="zh-CN" altLang="en-US" sz="2800" b="0" noProof="1">
                <a:effectLst>
                  <a:outerShdw blurRad="38100" dist="38100" dir="2700000">
                    <a:srgbClr val="C0C0C0"/>
                  </a:outerShdw>
                </a:effectLst>
              </a:rPr>
              <a:t>合伙成立时由各合伙人依约向企业投入的货币、实物等财产；</a:t>
            </a:r>
          </a:p>
          <a:p>
            <a:pPr algn="just">
              <a:lnSpc>
                <a:spcPct val="80000"/>
              </a:lnSpc>
              <a:buFont typeface="Wingdings" pitchFamily="2" charset="2"/>
              <a:buNone/>
            </a:pPr>
            <a:r>
              <a:rPr lang="zh-CN" altLang="en-US" sz="2800" b="0" noProof="1">
                <a:solidFill>
                  <a:srgbClr val="C00000"/>
                </a:solidFill>
                <a:effectLst>
                  <a:outerShdw blurRad="38100" dist="38100" dir="2700000">
                    <a:srgbClr val="C0C0C0"/>
                  </a:outerShdw>
                </a:effectLst>
                <a:latin typeface="华文琥珀" pitchFamily="2" charset="-122"/>
                <a:ea typeface="华文琥珀" pitchFamily="2" charset="-122"/>
              </a:rPr>
              <a:t> </a:t>
            </a:r>
            <a:r>
              <a:rPr lang="en-US" altLang="zh-CN" sz="2800" b="0" noProof="1">
                <a:solidFill>
                  <a:srgbClr val="C00000"/>
                </a:solidFill>
                <a:effectLst>
                  <a:outerShdw blurRad="38100" dist="38100" dir="2700000">
                    <a:srgbClr val="C0C0C0"/>
                  </a:outerShdw>
                </a:effectLst>
                <a:latin typeface="华文琥珀" pitchFamily="2" charset="-122"/>
                <a:ea typeface="华文琥珀" pitchFamily="2" charset="-122"/>
              </a:rPr>
              <a:t>2</a:t>
            </a:r>
            <a:r>
              <a:rPr lang="zh-CN" altLang="en-US" sz="2800" b="0" noProof="1">
                <a:solidFill>
                  <a:srgbClr val="C00000"/>
                </a:solidFill>
                <a:effectLst>
                  <a:outerShdw blurRad="38100" dist="38100" dir="2700000">
                    <a:srgbClr val="C0C0C0"/>
                  </a:outerShdw>
                </a:effectLst>
                <a:latin typeface="华文琥珀" pitchFamily="2" charset="-122"/>
                <a:ea typeface="华文琥珀" pitchFamily="2" charset="-122"/>
              </a:rPr>
              <a:t>）经营</a:t>
            </a:r>
            <a:r>
              <a:rPr lang="en-US" altLang="zh-CN" sz="2800" b="0" noProof="1">
                <a:effectLst>
                  <a:outerShdw blurRad="38100" dist="38100" dir="2700000">
                    <a:srgbClr val="C0C0C0"/>
                  </a:outerShdw>
                </a:effectLst>
                <a:latin typeface="MS Sans Serif" charset="0"/>
              </a:rPr>
              <a:t>——</a:t>
            </a:r>
            <a:r>
              <a:rPr lang="zh-CN" altLang="en-US" sz="2800" b="0" noProof="1">
                <a:effectLst>
                  <a:outerShdw blurRad="38100" dist="38100" dir="2700000">
                    <a:srgbClr val="C0C0C0"/>
                  </a:outerShdw>
                </a:effectLst>
              </a:rPr>
              <a:t>以企业名义取得的收益和在经营中积累的财产。</a:t>
            </a:r>
            <a:r>
              <a:rPr lang="zh-CN" altLang="en-US" sz="3000" b="0" noProof="1">
                <a:effectLst>
                  <a:outerShdw blurRad="38100" dist="38100" dir="2700000">
                    <a:srgbClr val="C0C0C0"/>
                  </a:outerShdw>
                </a:effectLst>
              </a:rPr>
              <a:t> </a:t>
            </a:r>
          </a:p>
        </p:txBody>
      </p:sp>
      <p:sp>
        <p:nvSpPr>
          <p:cNvPr id="10244" name="Rectangle 4"/>
          <p:cNvSpPr>
            <a:spLocks noChangeArrowheads="1"/>
          </p:cNvSpPr>
          <p:nvPr/>
        </p:nvSpPr>
        <p:spPr bwMode="auto">
          <a:xfrm>
            <a:off x="2627313" y="1196975"/>
            <a:ext cx="5113337" cy="503238"/>
          </a:xfrm>
          <a:prstGeom prst="rect">
            <a:avLst/>
          </a:prstGeom>
          <a:noFill/>
          <a:ln w="9525">
            <a:noFill/>
            <a:miter lim="800000"/>
          </a:ln>
          <a:effectLst/>
        </p:spPr>
        <p:txBody>
          <a:bodyPr/>
          <a:lstStyle/>
          <a:p>
            <a:pPr marL="342900" indent="-342900">
              <a:spcBef>
                <a:spcPct val="20000"/>
              </a:spcBef>
              <a:buClr>
                <a:schemeClr val="hlink"/>
              </a:buClr>
              <a:buSzPct val="75000"/>
              <a:buFont typeface="Wingdings" pitchFamily="2" charset="2"/>
              <a:buNone/>
              <a:defRPr/>
            </a:pPr>
            <a:r>
              <a:rPr lang="zh-CN" altLang="en-US" sz="2800" b="1" dirty="0">
                <a:effectLst>
                  <a:outerShdw blurRad="38100" dist="38100" dir="2700000" algn="tl">
                    <a:srgbClr val="FFFFFF"/>
                  </a:outerShdw>
                </a:effectLst>
              </a:rPr>
              <a:t>合伙企业的财产由两部分构成</a:t>
            </a:r>
          </a:p>
        </p:txBody>
      </p:sp>
      <p:sp>
        <p:nvSpPr>
          <p:cNvPr id="10245" name="AutoShape 5"/>
          <p:cNvSpPr/>
          <p:nvPr/>
        </p:nvSpPr>
        <p:spPr bwMode="auto">
          <a:xfrm>
            <a:off x="228600" y="914400"/>
            <a:ext cx="2160588" cy="790575"/>
          </a:xfrm>
          <a:prstGeom prst="borderCallout1">
            <a:avLst>
              <a:gd name="adj1" fmla="val 109639"/>
              <a:gd name="adj2" fmla="val 5292"/>
              <a:gd name="adj3" fmla="val 109639"/>
              <a:gd name="adj4" fmla="val 349227"/>
            </a:avLst>
          </a:prstGeom>
          <a:solidFill>
            <a:srgbClr val="ECF99D"/>
          </a:solidFill>
          <a:ln w="28575">
            <a:solidFill>
              <a:schemeClr val="folHlink"/>
            </a:solidFill>
            <a:miter lim="800000"/>
          </a:ln>
          <a:effectLst>
            <a:outerShdw dist="107763" dir="2700000" algn="ctr" rotWithShape="0">
              <a:schemeClr val="folHlink">
                <a:alpha val="50000"/>
              </a:schemeClr>
            </a:outerShdw>
          </a:effectLst>
        </p:spPr>
        <p:txBody>
          <a:bodyPr anchor="ctr"/>
          <a:lstStyle/>
          <a:p>
            <a:pPr algn="ctr">
              <a:buFontTx/>
              <a:buNone/>
              <a:defRPr/>
            </a:pPr>
            <a:r>
              <a:rPr lang="zh-CN" altLang="en-US" sz="2800" b="1">
                <a:effectLst>
                  <a:outerShdw blurRad="38100" dist="38100" dir="2700000" algn="tl">
                    <a:srgbClr val="FFFFFF"/>
                  </a:outerShdw>
                </a:effectLst>
                <a:latin typeface="黑体" pitchFamily="2" charset="-122"/>
                <a:ea typeface="黑体" pitchFamily="2" charset="-122"/>
              </a:rPr>
              <a:t>构成与性质</a:t>
            </a:r>
          </a:p>
        </p:txBody>
      </p:sp>
      <p:sp>
        <p:nvSpPr>
          <p:cNvPr id="10246" name="AutoShape 6"/>
          <p:cNvSpPr>
            <a:spLocks noChangeArrowheads="1"/>
          </p:cNvSpPr>
          <p:nvPr/>
        </p:nvSpPr>
        <p:spPr bwMode="auto">
          <a:xfrm>
            <a:off x="323850" y="3789363"/>
            <a:ext cx="1657350" cy="981075"/>
          </a:xfrm>
          <a:prstGeom prst="can">
            <a:avLst>
              <a:gd name="adj" fmla="val 25000"/>
            </a:avLst>
          </a:prstGeom>
          <a:gradFill rotWithShape="1">
            <a:gsLst>
              <a:gs pos="0">
                <a:srgbClr val="FF9900"/>
              </a:gs>
              <a:gs pos="100000">
                <a:srgbClr val="FF9900">
                  <a:gamma/>
                  <a:shade val="46275"/>
                  <a:invGamma/>
                </a:srgbClr>
              </a:gs>
            </a:gsLst>
            <a:lin ang="5400000" scaled="1"/>
          </a:gradFill>
          <a:ln w="9525">
            <a:solidFill>
              <a:srgbClr val="FF9900"/>
            </a:solidFill>
            <a:round/>
          </a:ln>
          <a:effectLst>
            <a:outerShdw dist="107763" dir="2700000" algn="ctr" rotWithShape="0">
              <a:schemeClr val="bg2">
                <a:alpha val="50000"/>
              </a:schemeClr>
            </a:outerShdw>
          </a:effectLst>
        </p:spPr>
        <p:txBody>
          <a:bodyPr wrap="none" anchor="ctr"/>
          <a:lstStyle/>
          <a:p>
            <a:pPr algn="ctr">
              <a:buFontTx/>
              <a:buNone/>
              <a:defRPr/>
            </a:pPr>
            <a:r>
              <a:rPr lang="zh-CN" altLang="en-US" sz="3200" b="1">
                <a:solidFill>
                  <a:srgbClr val="660033"/>
                </a:solidFill>
                <a:effectLst>
                  <a:outerShdw blurRad="38100" dist="38100" dir="2700000" algn="tl">
                    <a:srgbClr val="000000"/>
                  </a:outerShdw>
                </a:effectLst>
              </a:rPr>
              <a:t>共有财产</a:t>
            </a:r>
          </a:p>
        </p:txBody>
      </p:sp>
      <p:sp>
        <p:nvSpPr>
          <p:cNvPr id="10247" name="Rectangle 7"/>
          <p:cNvSpPr>
            <a:spLocks noChangeArrowheads="1"/>
          </p:cNvSpPr>
          <p:nvPr/>
        </p:nvSpPr>
        <p:spPr bwMode="auto">
          <a:xfrm>
            <a:off x="2214563" y="3505200"/>
            <a:ext cx="6624637" cy="1866900"/>
          </a:xfrm>
          <a:prstGeom prst="rect">
            <a:avLst/>
          </a:prstGeom>
          <a:gradFill rotWithShape="1">
            <a:gsLst>
              <a:gs pos="0">
                <a:srgbClr val="F5F8B0"/>
              </a:gs>
              <a:gs pos="50000">
                <a:schemeClr val="accent1"/>
              </a:gs>
              <a:gs pos="100000">
                <a:srgbClr val="F5F8B0"/>
              </a:gs>
            </a:gsLst>
            <a:lin ang="5400000" scaled="1"/>
          </a:gradFill>
          <a:ln w="9525">
            <a:noFill/>
            <a:miter lim="800000"/>
          </a:ln>
          <a:effectLst/>
        </p:spPr>
        <p:txBody>
          <a:bodyPr/>
          <a:lstStyle/>
          <a:p>
            <a:pPr marL="342900" indent="-342900">
              <a:spcBef>
                <a:spcPct val="20000"/>
              </a:spcBef>
              <a:buClr>
                <a:schemeClr val="hlink"/>
              </a:buClr>
              <a:buSzPct val="75000"/>
              <a:buFont typeface="Wingdings" pitchFamily="2" charset="2"/>
              <a:buNone/>
            </a:pPr>
            <a:r>
              <a:rPr lang="en-US" altLang="zh-CN" sz="2800" b="1" noProof="1">
                <a:effectLst>
                  <a:outerShdw blurRad="38100" dist="38100" dir="2700000">
                    <a:srgbClr val="C0C0C0"/>
                  </a:outerShdw>
                </a:effectLst>
                <a:latin typeface="黑体" pitchFamily="2" charset="-122"/>
                <a:ea typeface="黑体" pitchFamily="2" charset="-122"/>
                <a:cs typeface="+mn-ea"/>
              </a:rPr>
              <a:t>1</a:t>
            </a:r>
            <a:r>
              <a:rPr lang="zh-CN" altLang="en-US" sz="2800" b="1" noProof="1">
                <a:effectLst>
                  <a:outerShdw blurRad="38100" dist="38100" dir="2700000">
                    <a:srgbClr val="C0C0C0"/>
                  </a:outerShdw>
                </a:effectLst>
                <a:latin typeface="黑体" pitchFamily="2" charset="-122"/>
                <a:ea typeface="黑体" pitchFamily="2" charset="-122"/>
                <a:cs typeface="+mn-ea"/>
              </a:rPr>
              <a:t>）只能由合伙人共同管理和使用。</a:t>
            </a:r>
            <a:r>
              <a:rPr lang="zh-CN" altLang="en-US" sz="2400" b="1" noProof="1">
                <a:effectLst>
                  <a:outerShdw blurRad="38100" dist="38100" dir="2700000">
                    <a:srgbClr val="C0C0C0"/>
                  </a:outerShdw>
                </a:effectLst>
                <a:latin typeface="黑体" pitchFamily="2" charset="-122"/>
                <a:ea typeface="黑体" pitchFamily="2" charset="-122"/>
                <a:cs typeface="+mn-ea"/>
              </a:rPr>
              <a:t>                   </a:t>
            </a:r>
            <a:r>
              <a:rPr lang="zh-CN" altLang="en-US" b="1" noProof="1">
                <a:solidFill>
                  <a:schemeClr val="tx2"/>
                </a:solidFill>
                <a:latin typeface="黑体" pitchFamily="2" charset="-122"/>
                <a:ea typeface="黑体" pitchFamily="2" charset="-122"/>
                <a:cs typeface="+mn-ea"/>
              </a:rPr>
              <a:t>对合伙财产的占有、使用、收益、处分，均 应依据全体合伙人的共同意志进行；</a:t>
            </a:r>
            <a:endParaRPr lang="zh-CN" altLang="en-US" b="1" noProof="1">
              <a:solidFill>
                <a:schemeClr val="tx2"/>
              </a:solidFill>
              <a:latin typeface="黑体" pitchFamily="2" charset="-122"/>
              <a:ea typeface="黑体" pitchFamily="2" charset="-122"/>
            </a:endParaRPr>
          </a:p>
          <a:p>
            <a:pPr marL="342900" indent="-342900">
              <a:spcBef>
                <a:spcPct val="20000"/>
              </a:spcBef>
              <a:buClr>
                <a:schemeClr val="hlink"/>
              </a:buClr>
              <a:buSzPct val="75000"/>
              <a:buFont typeface="Wingdings" pitchFamily="2" charset="2"/>
              <a:buNone/>
            </a:pPr>
            <a:r>
              <a:rPr lang="en-US" altLang="zh-CN" sz="2800" b="1" noProof="1">
                <a:effectLst>
                  <a:outerShdw blurRad="38100" dist="38100" dir="2700000">
                    <a:srgbClr val="C0C0C0"/>
                  </a:outerShdw>
                </a:effectLst>
                <a:latin typeface="黑体" pitchFamily="2" charset="-122"/>
                <a:ea typeface="黑体" pitchFamily="2" charset="-122"/>
                <a:cs typeface="+mn-ea"/>
              </a:rPr>
              <a:t>2</a:t>
            </a:r>
            <a:r>
              <a:rPr lang="zh-CN" altLang="en-US" sz="2800" b="1" noProof="1">
                <a:effectLst>
                  <a:outerShdw blurRad="38100" dist="38100" dir="2700000">
                    <a:srgbClr val="C0C0C0"/>
                  </a:outerShdw>
                </a:effectLst>
                <a:latin typeface="黑体" pitchFamily="2" charset="-122"/>
                <a:ea typeface="黑体" pitchFamily="2" charset="-122"/>
                <a:cs typeface="+mn-ea"/>
              </a:rPr>
              <a:t>）合伙人在合伙企业清算前，不得请求分割合伙企业的财产。</a:t>
            </a:r>
            <a:endParaRPr lang="zh-CN" altLang="en-US" sz="2800" b="1" noProof="1">
              <a:effectLst>
                <a:outerShdw blurRad="38100" dist="38100" dir="2700000">
                  <a:srgbClr val="C0C0C0"/>
                </a:outerShdw>
              </a:effectLst>
              <a:latin typeface="黑体" pitchFamily="2" charset="-122"/>
              <a:ea typeface="黑体" pitchFamily="2" charset="-122"/>
            </a:endParaRPr>
          </a:p>
        </p:txBody>
      </p:sp>
      <p:sp>
        <p:nvSpPr>
          <p:cNvPr id="10248" name="Rectangle 8"/>
          <p:cNvSpPr>
            <a:spLocks noChangeArrowheads="1"/>
          </p:cNvSpPr>
          <p:nvPr/>
        </p:nvSpPr>
        <p:spPr bwMode="auto">
          <a:xfrm>
            <a:off x="179388" y="5516563"/>
            <a:ext cx="3455987" cy="574675"/>
          </a:xfrm>
          <a:prstGeom prst="rect">
            <a:avLst/>
          </a:prstGeom>
          <a:solidFill>
            <a:srgbClr val="660033"/>
          </a:solidFill>
          <a:ln w="9525">
            <a:noFill/>
            <a:miter lim="800000"/>
          </a:ln>
          <a:effectLst/>
        </p:spPr>
        <p:txBody>
          <a:bodyPr/>
          <a:lstStyle/>
          <a:p>
            <a:pPr marL="342900" indent="-342900" algn="ctr">
              <a:spcBef>
                <a:spcPct val="20000"/>
              </a:spcBef>
              <a:buClr>
                <a:schemeClr val="hlink"/>
              </a:buClr>
              <a:buSzPct val="75000"/>
              <a:buFont typeface="Wingdings" pitchFamily="2" charset="2"/>
              <a:buNone/>
              <a:defRPr/>
            </a:pPr>
            <a:r>
              <a:rPr lang="en-US" altLang="zh-CN" sz="2800" b="1">
                <a:solidFill>
                  <a:schemeClr val="accent1"/>
                </a:solidFill>
                <a:effectLst>
                  <a:outerShdw blurRad="38100" dist="38100" dir="2700000" algn="tl">
                    <a:srgbClr val="000000"/>
                  </a:outerShdw>
                </a:effectLst>
              </a:rPr>
              <a:t> </a:t>
            </a:r>
            <a:r>
              <a:rPr lang="zh-CN" altLang="en-US" sz="2800" b="1">
                <a:solidFill>
                  <a:schemeClr val="accent1"/>
                </a:solidFill>
                <a:effectLst>
                  <a:outerShdw blurRad="38100" dist="38100" dir="2700000" algn="tl">
                    <a:srgbClr val="000000"/>
                  </a:outerShdw>
                </a:effectLst>
              </a:rPr>
              <a:t>归合伙人共同所有</a:t>
            </a:r>
          </a:p>
        </p:txBody>
      </p:sp>
      <p:sp>
        <p:nvSpPr>
          <p:cNvPr id="10251" name="Line 11"/>
          <p:cNvSpPr>
            <a:spLocks noChangeShapeType="1"/>
          </p:cNvSpPr>
          <p:nvPr/>
        </p:nvSpPr>
        <p:spPr bwMode="auto">
          <a:xfrm>
            <a:off x="1042988" y="4797425"/>
            <a:ext cx="0" cy="576263"/>
          </a:xfrm>
          <a:prstGeom prst="line">
            <a:avLst/>
          </a:prstGeom>
          <a:noFill/>
          <a:ln w="76200">
            <a:solidFill>
              <a:srgbClr val="EE8E00"/>
            </a:solidFill>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32777" name="AutoShape 10"/>
          <p:cNvSpPr>
            <a:spLocks noChangeArrowheads="1"/>
          </p:cNvSpPr>
          <p:nvPr/>
        </p:nvSpPr>
        <p:spPr bwMode="auto">
          <a:xfrm>
            <a:off x="3384550" y="5734050"/>
            <a:ext cx="5651500" cy="935038"/>
          </a:xfrm>
          <a:prstGeom prst="cloudCallout">
            <a:avLst>
              <a:gd name="adj1" fmla="val 14324"/>
              <a:gd name="adj2" fmla="val -99407"/>
            </a:avLst>
          </a:prstGeom>
          <a:solidFill>
            <a:schemeClr val="folHlink"/>
          </a:solidFill>
          <a:ln w="9525">
            <a:solidFill>
              <a:schemeClr val="folHlink"/>
            </a:solidFill>
            <a:round/>
            <a:headEnd/>
            <a:tailEnd/>
          </a:ln>
        </p:spPr>
        <p:txBody>
          <a:bodyPr/>
          <a:lstStyle/>
          <a:p>
            <a:r>
              <a:rPr lang="zh-CN" altLang="en-US" sz="1400">
                <a:solidFill>
                  <a:schemeClr val="bg1"/>
                </a:solidFill>
              </a:rPr>
              <a:t>除法定事由即合伙人退伙外；合伙人在企业清算前私自转移或者处分合伙企业财产的，合伙企业不得以此对抗不知情的善意第三人。 </a:t>
            </a:r>
          </a:p>
        </p:txBody>
      </p:sp>
      <p:sp>
        <p:nvSpPr>
          <p:cNvPr id="32778"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占位符 50178"/>
          <p:cNvSpPr>
            <a:spLocks noGrp="1" noChangeArrowheads="1"/>
          </p:cNvSpPr>
          <p:nvPr>
            <p:ph type="body" idx="1"/>
          </p:nvPr>
        </p:nvSpPr>
        <p:spPr/>
        <p:txBody>
          <a:bodyPr/>
          <a:lstStyle/>
          <a:p>
            <a:r>
              <a:rPr lang="zh-CN" altLang="en-US" smtClean="0"/>
              <a:t>财产份额转让</a:t>
            </a:r>
          </a:p>
          <a:p>
            <a:pPr lvl="1"/>
            <a:r>
              <a:rPr lang="zh-CN" altLang="en-US" smtClean="0"/>
              <a:t>内部转让：</a:t>
            </a:r>
          </a:p>
          <a:p>
            <a:pPr lvl="2"/>
            <a:r>
              <a:rPr lang="zh-CN" altLang="en-US" smtClean="0"/>
              <a:t>应当通知其他合伙人</a:t>
            </a:r>
          </a:p>
          <a:p>
            <a:pPr lvl="1"/>
            <a:r>
              <a:rPr lang="zh-CN" altLang="en-US" smtClean="0"/>
              <a:t>外部转让：</a:t>
            </a:r>
          </a:p>
          <a:p>
            <a:pPr lvl="2"/>
            <a:r>
              <a:rPr lang="zh-CN" altLang="en-US" smtClean="0"/>
              <a:t>须经其他合伙人一致同意</a:t>
            </a:r>
            <a:r>
              <a:rPr lang="zh-CN" altLang="en-US" sz="2200" smtClean="0">
                <a:solidFill>
                  <a:srgbClr val="000066"/>
                </a:solidFill>
              </a:rPr>
              <a:t>（协议另有约定除外 ）</a:t>
            </a:r>
          </a:p>
          <a:p>
            <a:pPr lvl="2"/>
            <a:r>
              <a:rPr lang="zh-CN" altLang="en-US" smtClean="0"/>
              <a:t>同等条件下，其他合伙人有优先购买权</a:t>
            </a:r>
            <a:r>
              <a:rPr lang="zh-CN" altLang="en-US" sz="2200" smtClean="0">
                <a:solidFill>
                  <a:srgbClr val="000066"/>
                </a:solidFill>
              </a:rPr>
              <a:t>（协议另有约定除外 ）</a:t>
            </a:r>
          </a:p>
          <a:p>
            <a:pPr lvl="2"/>
            <a:r>
              <a:rPr lang="zh-CN" altLang="en-US" smtClean="0"/>
              <a:t>修改合伙协议，受让人即成为新的合伙人</a:t>
            </a:r>
          </a:p>
        </p:txBody>
      </p:sp>
      <p:sp>
        <p:nvSpPr>
          <p:cNvPr id="33794" name="标题 50179"/>
          <p:cNvSpPr>
            <a:spLocks noGrp="1" noChangeArrowheads="1"/>
          </p:cNvSpPr>
          <p:nvPr>
            <p:ph type="title"/>
          </p:nvPr>
        </p:nvSpPr>
        <p:spPr/>
        <p:txBody>
          <a:bodyPr/>
          <a:lstStyle/>
          <a:p>
            <a:endParaRPr lang="zh-CN" altLang="zh-CN" smtClean="0"/>
          </a:p>
        </p:txBody>
      </p:sp>
      <p:sp>
        <p:nvSpPr>
          <p:cNvPr id="3379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21857"/>
          <p:cNvSpPr>
            <a:spLocks noGrp="1" noChangeArrowheads="1"/>
          </p:cNvSpPr>
          <p:nvPr>
            <p:ph type="title"/>
          </p:nvPr>
        </p:nvSpPr>
        <p:spPr/>
        <p:txBody>
          <a:bodyPr/>
          <a:lstStyle/>
          <a:p>
            <a:r>
              <a:rPr lang="zh-CN" altLang="en-US" smtClean="0"/>
              <a:t>法律咨询</a:t>
            </a:r>
          </a:p>
        </p:txBody>
      </p:sp>
      <p:sp>
        <p:nvSpPr>
          <p:cNvPr id="7170" name="文本占位符 121858"/>
          <p:cNvSpPr>
            <a:spLocks noGrp="1" noChangeArrowheads="1"/>
          </p:cNvSpPr>
          <p:nvPr>
            <p:ph type="body" idx="1"/>
          </p:nvPr>
        </p:nvSpPr>
        <p:spPr/>
        <p:txBody>
          <a:bodyPr/>
          <a:lstStyle/>
          <a:p>
            <a:pPr lvl="1"/>
            <a:r>
              <a:rPr lang="en-US" altLang="zh-CN" smtClean="0">
                <a:solidFill>
                  <a:schemeClr val="tx2"/>
                </a:solidFill>
                <a:latin typeface="黑体" pitchFamily="49" charset="-122"/>
                <a:ea typeface="黑体" pitchFamily="49" charset="-122"/>
              </a:rPr>
              <a:t>2009</a:t>
            </a:r>
            <a:r>
              <a:rPr lang="zh-CN" altLang="en-US" smtClean="0">
                <a:solidFill>
                  <a:schemeClr val="tx2"/>
                </a:solidFill>
                <a:latin typeface="黑体" pitchFamily="49" charset="-122"/>
                <a:ea typeface="黑体" pitchFamily="49" charset="-122"/>
              </a:rPr>
              <a:t>年</a:t>
            </a:r>
            <a:r>
              <a:rPr lang="en-US" altLang="zh-CN" smtClean="0">
                <a:solidFill>
                  <a:schemeClr val="tx2"/>
                </a:solidFill>
                <a:latin typeface="黑体" pitchFamily="49" charset="-122"/>
                <a:ea typeface="黑体" pitchFamily="49" charset="-122"/>
              </a:rPr>
              <a:t>4</a:t>
            </a:r>
            <a:r>
              <a:rPr lang="zh-CN" altLang="en-US" smtClean="0">
                <a:solidFill>
                  <a:schemeClr val="tx2"/>
                </a:solidFill>
                <a:latin typeface="黑体" pitchFamily="49" charset="-122"/>
                <a:ea typeface="黑体" pitchFamily="49" charset="-122"/>
              </a:rPr>
              <a:t>月，我与刘某、张某三人自愿合伙创办了一家食品厂。</a:t>
            </a:r>
            <a:r>
              <a:rPr lang="en-US" altLang="zh-CN" smtClean="0">
                <a:solidFill>
                  <a:schemeClr val="tx2"/>
                </a:solidFill>
                <a:latin typeface="黑体" pitchFamily="49" charset="-122"/>
                <a:ea typeface="黑体" pitchFamily="49" charset="-122"/>
              </a:rPr>
              <a:t>2005</a:t>
            </a:r>
            <a:r>
              <a:rPr lang="zh-CN" altLang="en-US" smtClean="0">
                <a:solidFill>
                  <a:schemeClr val="tx2"/>
                </a:solidFill>
                <a:latin typeface="黑体" pitchFamily="49" charset="-122"/>
                <a:ea typeface="黑体" pitchFamily="49" charset="-122"/>
              </a:rPr>
              <a:t>年</a:t>
            </a:r>
            <a:r>
              <a:rPr lang="en-US" altLang="zh-CN" smtClean="0">
                <a:solidFill>
                  <a:schemeClr val="tx2"/>
                </a:solidFill>
                <a:latin typeface="黑体" pitchFamily="49" charset="-122"/>
                <a:ea typeface="黑体" pitchFamily="49" charset="-122"/>
              </a:rPr>
              <a:t>10</a:t>
            </a:r>
            <a:r>
              <a:rPr lang="zh-CN" altLang="en-US" smtClean="0">
                <a:solidFill>
                  <a:schemeClr val="tx2"/>
                </a:solidFill>
                <a:latin typeface="黑体" pitchFamily="49" charset="-122"/>
                <a:ea typeface="黑体" pitchFamily="49" charset="-122"/>
              </a:rPr>
              <a:t>月我们三人共同决定食品厂向靳某借款</a:t>
            </a:r>
            <a:r>
              <a:rPr lang="en-US" altLang="zh-CN" smtClean="0">
                <a:solidFill>
                  <a:schemeClr val="tx2"/>
                </a:solidFill>
                <a:latin typeface="黑体" pitchFamily="49" charset="-122"/>
                <a:ea typeface="黑体" pitchFamily="49" charset="-122"/>
              </a:rPr>
              <a:t>12</a:t>
            </a:r>
            <a:r>
              <a:rPr lang="zh-CN" altLang="en-US" smtClean="0">
                <a:solidFill>
                  <a:schemeClr val="tx2"/>
                </a:solidFill>
                <a:latin typeface="黑体" pitchFamily="49" charset="-122"/>
                <a:ea typeface="黑体" pitchFamily="49" charset="-122"/>
              </a:rPr>
              <a:t>万，两年后一次偿还，由每人分担</a:t>
            </a:r>
            <a:r>
              <a:rPr lang="en-US" altLang="zh-CN" smtClean="0">
                <a:solidFill>
                  <a:schemeClr val="tx2"/>
                </a:solidFill>
                <a:latin typeface="黑体" pitchFamily="49" charset="-122"/>
                <a:ea typeface="黑体" pitchFamily="49" charset="-122"/>
              </a:rPr>
              <a:t>4</a:t>
            </a:r>
            <a:r>
              <a:rPr lang="zh-CN" altLang="en-US" smtClean="0">
                <a:solidFill>
                  <a:schemeClr val="tx2"/>
                </a:solidFill>
                <a:latin typeface="黑体" pitchFamily="49" charset="-122"/>
                <a:ea typeface="黑体" pitchFamily="49" charset="-122"/>
              </a:rPr>
              <a:t>万。</a:t>
            </a:r>
          </a:p>
          <a:p>
            <a:pPr lvl="1"/>
            <a:r>
              <a:rPr lang="en-US" altLang="zh-CN" smtClean="0">
                <a:solidFill>
                  <a:schemeClr val="tx2"/>
                </a:solidFill>
                <a:latin typeface="黑体" pitchFamily="49" charset="-122"/>
                <a:ea typeface="黑体" pitchFamily="49" charset="-122"/>
              </a:rPr>
              <a:t>2011</a:t>
            </a:r>
            <a:r>
              <a:rPr lang="zh-CN" altLang="en-US" smtClean="0">
                <a:solidFill>
                  <a:schemeClr val="tx2"/>
                </a:solidFill>
                <a:latin typeface="黑体" pitchFamily="49" charset="-122"/>
                <a:ea typeface="黑体" pitchFamily="49" charset="-122"/>
              </a:rPr>
              <a:t>年</a:t>
            </a:r>
            <a:r>
              <a:rPr lang="en-US" altLang="zh-CN" smtClean="0">
                <a:solidFill>
                  <a:schemeClr val="tx2"/>
                </a:solidFill>
                <a:latin typeface="黑体" pitchFamily="49" charset="-122"/>
                <a:ea typeface="黑体" pitchFamily="49" charset="-122"/>
              </a:rPr>
              <a:t>5</a:t>
            </a:r>
            <a:r>
              <a:rPr lang="zh-CN" altLang="en-US" smtClean="0">
                <a:solidFill>
                  <a:schemeClr val="tx2"/>
                </a:solidFill>
                <a:latin typeface="黑体" pitchFamily="49" charset="-122"/>
                <a:ea typeface="黑体" pitchFamily="49" charset="-122"/>
              </a:rPr>
              <a:t>月我收回收益并提前分担了这</a:t>
            </a:r>
            <a:r>
              <a:rPr lang="en-US" altLang="zh-CN" smtClean="0">
                <a:solidFill>
                  <a:schemeClr val="tx2"/>
                </a:solidFill>
                <a:latin typeface="黑体" pitchFamily="49" charset="-122"/>
                <a:ea typeface="黑体" pitchFamily="49" charset="-122"/>
              </a:rPr>
              <a:t>4</a:t>
            </a:r>
            <a:r>
              <a:rPr lang="zh-CN" altLang="en-US" smtClean="0">
                <a:solidFill>
                  <a:schemeClr val="tx2"/>
                </a:solidFill>
                <a:latin typeface="黑体" pitchFamily="49" charset="-122"/>
                <a:ea typeface="黑体" pitchFamily="49" charset="-122"/>
              </a:rPr>
              <a:t>万元债务后，退伙另谋发展。</a:t>
            </a:r>
          </a:p>
          <a:p>
            <a:pPr lvl="1"/>
            <a:r>
              <a:rPr lang="en-US" altLang="zh-CN" smtClean="0">
                <a:solidFill>
                  <a:schemeClr val="tx2"/>
                </a:solidFill>
                <a:latin typeface="黑体" pitchFamily="49" charset="-122"/>
                <a:ea typeface="黑体" pitchFamily="49" charset="-122"/>
              </a:rPr>
              <a:t>2012</a:t>
            </a:r>
            <a:r>
              <a:rPr lang="zh-CN" altLang="en-US" smtClean="0">
                <a:solidFill>
                  <a:schemeClr val="tx2"/>
                </a:solidFill>
                <a:latin typeface="黑体" pitchFamily="49" charset="-122"/>
                <a:ea typeface="黑体" pitchFamily="49" charset="-122"/>
              </a:rPr>
              <a:t>年</a:t>
            </a:r>
            <a:r>
              <a:rPr lang="en-US" altLang="zh-CN" smtClean="0">
                <a:solidFill>
                  <a:schemeClr val="tx2"/>
                </a:solidFill>
                <a:latin typeface="黑体" pitchFamily="49" charset="-122"/>
                <a:ea typeface="黑体" pitchFamily="49" charset="-122"/>
              </a:rPr>
              <a:t>10</a:t>
            </a:r>
            <a:r>
              <a:rPr lang="zh-CN" altLang="en-US" smtClean="0">
                <a:solidFill>
                  <a:schemeClr val="tx2"/>
                </a:solidFill>
                <a:latin typeface="黑体" pitchFamily="49" charset="-122"/>
                <a:ea typeface="黑体" pitchFamily="49" charset="-122"/>
              </a:rPr>
              <a:t>月份靳某向我追讨</a:t>
            </a:r>
            <a:r>
              <a:rPr lang="en-US" altLang="zh-CN" smtClean="0">
                <a:solidFill>
                  <a:schemeClr val="tx2"/>
                </a:solidFill>
                <a:latin typeface="黑体" pitchFamily="49" charset="-122"/>
                <a:ea typeface="黑体" pitchFamily="49" charset="-122"/>
              </a:rPr>
              <a:t>2005</a:t>
            </a:r>
            <a:r>
              <a:rPr lang="zh-CN" altLang="en-US" smtClean="0">
                <a:solidFill>
                  <a:schemeClr val="tx2"/>
                </a:solidFill>
                <a:latin typeface="黑体" pitchFamily="49" charset="-122"/>
                <a:ea typeface="黑体" pitchFamily="49" charset="-122"/>
              </a:rPr>
              <a:t>年</a:t>
            </a:r>
            <a:r>
              <a:rPr lang="en-US" altLang="zh-CN" smtClean="0">
                <a:solidFill>
                  <a:schemeClr val="tx2"/>
                </a:solidFill>
                <a:latin typeface="黑体" pitchFamily="49" charset="-122"/>
                <a:ea typeface="黑体" pitchFamily="49" charset="-122"/>
              </a:rPr>
              <a:t>10</a:t>
            </a:r>
            <a:r>
              <a:rPr lang="zh-CN" altLang="en-US" smtClean="0">
                <a:solidFill>
                  <a:schemeClr val="tx2"/>
                </a:solidFill>
                <a:latin typeface="黑体" pitchFamily="49" charset="-122"/>
                <a:ea typeface="黑体" pitchFamily="49" charset="-122"/>
              </a:rPr>
              <a:t>月的全部欠款，我有还款义务吗？</a:t>
            </a:r>
            <a:r>
              <a:rPr lang="zh-CN" altLang="en-US" smtClean="0">
                <a:solidFill>
                  <a:schemeClr val="tx2"/>
                </a:solidFill>
                <a:latin typeface="YaHei Consolas Hybrid" pitchFamily="34" charset="-122"/>
                <a:ea typeface="YaHei Consolas Hybrid" pitchFamily="34" charset="-122"/>
              </a:rPr>
              <a:t> </a:t>
            </a:r>
          </a:p>
        </p:txBody>
      </p:sp>
      <p:sp>
        <p:nvSpPr>
          <p:cNvPr id="717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216065"/>
          <p:cNvSpPr>
            <a:spLocks noGrp="1" noChangeArrowheads="1"/>
          </p:cNvSpPr>
          <p:nvPr>
            <p:ph type="title"/>
          </p:nvPr>
        </p:nvSpPr>
        <p:spPr/>
        <p:txBody>
          <a:bodyPr/>
          <a:lstStyle/>
          <a:p>
            <a:r>
              <a:rPr lang="zh-CN" altLang="en-US" smtClean="0"/>
              <a:t>合伙企业的损益分配 ★ ★ </a:t>
            </a:r>
          </a:p>
        </p:txBody>
      </p:sp>
      <p:sp>
        <p:nvSpPr>
          <p:cNvPr id="34818" name="文本占位符 216066"/>
          <p:cNvSpPr>
            <a:spLocks noGrp="1" noChangeArrowheads="1"/>
          </p:cNvSpPr>
          <p:nvPr>
            <p:ph type="body" idx="1"/>
          </p:nvPr>
        </p:nvSpPr>
        <p:spPr/>
        <p:txBody>
          <a:bodyPr/>
          <a:lstStyle/>
          <a:p>
            <a:pPr>
              <a:lnSpc>
                <a:spcPct val="90000"/>
              </a:lnSpc>
            </a:pPr>
            <a:r>
              <a:rPr lang="zh-CN" altLang="en-US" sz="3400" smtClean="0"/>
              <a:t>利润亏损承担方式：</a:t>
            </a:r>
          </a:p>
          <a:p>
            <a:pPr lvl="1">
              <a:lnSpc>
                <a:spcPct val="90000"/>
              </a:lnSpc>
            </a:pPr>
            <a:r>
              <a:rPr lang="zh-CN" altLang="en-US" sz="2800" smtClean="0"/>
              <a:t>按照合伙</a:t>
            </a:r>
            <a:r>
              <a:rPr lang="zh-CN" altLang="en-US" sz="2800" i="1" u="sng" smtClean="0">
                <a:solidFill>
                  <a:srgbClr val="FF0000"/>
                </a:solidFill>
              </a:rPr>
              <a:t>协议约定</a:t>
            </a:r>
            <a:r>
              <a:rPr lang="zh-CN" altLang="en-US" sz="2800" smtClean="0"/>
              <a:t>办理</a:t>
            </a:r>
          </a:p>
          <a:p>
            <a:pPr lvl="1">
              <a:lnSpc>
                <a:spcPct val="90000"/>
              </a:lnSpc>
            </a:pPr>
            <a:r>
              <a:rPr lang="zh-CN" altLang="en-US" sz="2800" smtClean="0"/>
              <a:t>由合伙人</a:t>
            </a:r>
            <a:r>
              <a:rPr lang="zh-CN" altLang="en-US" sz="2800" i="1" u="sng" smtClean="0">
                <a:solidFill>
                  <a:srgbClr val="FF0000"/>
                </a:solidFill>
              </a:rPr>
              <a:t>协商决定</a:t>
            </a:r>
            <a:r>
              <a:rPr lang="zh-CN" altLang="en-US" sz="2400" smtClean="0">
                <a:solidFill>
                  <a:schemeClr val="tx1"/>
                </a:solidFill>
                <a:latin typeface="华文细黑" pitchFamily="2" charset="-122"/>
                <a:ea typeface="华文细黑" pitchFamily="2" charset="-122"/>
              </a:rPr>
              <a:t>（合伙协议未约定或者约定不明确的）</a:t>
            </a:r>
          </a:p>
          <a:p>
            <a:pPr lvl="1">
              <a:lnSpc>
                <a:spcPct val="90000"/>
              </a:lnSpc>
            </a:pPr>
            <a:r>
              <a:rPr lang="zh-CN" altLang="en-US" sz="2800" smtClean="0"/>
              <a:t>由合伙人按照实缴</a:t>
            </a:r>
            <a:r>
              <a:rPr lang="zh-CN" altLang="en-US" sz="2800" i="1" u="sng" smtClean="0">
                <a:solidFill>
                  <a:srgbClr val="FF0000"/>
                </a:solidFill>
              </a:rPr>
              <a:t>出资比例</a:t>
            </a:r>
            <a:r>
              <a:rPr lang="zh-CN" altLang="en-US" sz="2800" smtClean="0"/>
              <a:t>分配分担</a:t>
            </a:r>
            <a:r>
              <a:rPr lang="zh-CN" altLang="en-US" sz="2400" smtClean="0">
                <a:solidFill>
                  <a:schemeClr val="tx1"/>
                </a:solidFill>
                <a:latin typeface="华文细黑" pitchFamily="2" charset="-122"/>
                <a:ea typeface="华文细黑" pitchFamily="2" charset="-122"/>
              </a:rPr>
              <a:t>（协商不成的）</a:t>
            </a:r>
          </a:p>
          <a:p>
            <a:pPr lvl="1">
              <a:lnSpc>
                <a:spcPct val="90000"/>
              </a:lnSpc>
            </a:pPr>
            <a:r>
              <a:rPr lang="zh-CN" altLang="en-US" sz="2800" smtClean="0"/>
              <a:t>由合伙人</a:t>
            </a:r>
            <a:r>
              <a:rPr lang="zh-CN" altLang="en-US" sz="2800" i="1" u="sng" smtClean="0">
                <a:solidFill>
                  <a:srgbClr val="FF0000"/>
                </a:solidFill>
              </a:rPr>
              <a:t>平均分配</a:t>
            </a:r>
            <a:r>
              <a:rPr lang="zh-CN" altLang="en-US" sz="2800" smtClean="0"/>
              <a:t>分担</a:t>
            </a:r>
            <a:r>
              <a:rPr lang="zh-CN" altLang="en-US" sz="2400" smtClean="0">
                <a:solidFill>
                  <a:schemeClr val="tx1"/>
                </a:solidFill>
                <a:latin typeface="华文细黑" pitchFamily="2" charset="-122"/>
                <a:ea typeface="华文细黑" pitchFamily="2" charset="-122"/>
              </a:rPr>
              <a:t>（无法确定出资比例的）</a:t>
            </a:r>
          </a:p>
          <a:p>
            <a:pPr>
              <a:lnSpc>
                <a:spcPct val="90000"/>
              </a:lnSpc>
            </a:pPr>
            <a:r>
              <a:rPr lang="zh-CN" altLang="en-US" sz="3400" smtClean="0"/>
              <a:t>法律禁止的协议约定：</a:t>
            </a:r>
          </a:p>
          <a:p>
            <a:pPr lvl="1">
              <a:lnSpc>
                <a:spcPct val="90000"/>
              </a:lnSpc>
            </a:pPr>
            <a:r>
              <a:rPr lang="zh-CN" altLang="en-US" sz="2800" smtClean="0"/>
              <a:t>部分合伙人分得全部利润</a:t>
            </a:r>
          </a:p>
          <a:p>
            <a:pPr lvl="1">
              <a:lnSpc>
                <a:spcPct val="90000"/>
              </a:lnSpc>
            </a:pPr>
            <a:r>
              <a:rPr lang="zh-CN" altLang="en-US" sz="2800" smtClean="0"/>
              <a:t>或者部分合伙人承担全部亏损</a:t>
            </a:r>
          </a:p>
        </p:txBody>
      </p:sp>
      <p:sp>
        <p:nvSpPr>
          <p:cNvPr id="3481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447800" y="274638"/>
            <a:ext cx="7315200" cy="703262"/>
          </a:xfrm>
          <a:prstGeom prst="rect">
            <a:avLst/>
          </a:prstGeom>
        </p:spPr>
        <p:txBody>
          <a:bodyPr anchorCtr="1"/>
          <a:lstStyle/>
          <a:p>
            <a:r>
              <a:rPr lang="zh-CN" altLang="en-US" noProof="1">
                <a:effectLst>
                  <a:outerShdw blurRad="38100" dist="38100" dir="2700000">
                    <a:srgbClr val="C0C0C0"/>
                  </a:outerShdw>
                </a:effectLst>
              </a:rPr>
              <a:t>选择题</a:t>
            </a:r>
          </a:p>
        </p:txBody>
      </p:sp>
      <p:sp>
        <p:nvSpPr>
          <p:cNvPr id="110595" name="Rectangle 3"/>
          <p:cNvSpPr>
            <a:spLocks noGrp="1" noChangeArrowheads="1"/>
          </p:cNvSpPr>
          <p:nvPr>
            <p:ph type="body" idx="4294967295"/>
          </p:nvPr>
        </p:nvSpPr>
        <p:spPr>
          <a:xfrm>
            <a:off x="468313" y="1196975"/>
            <a:ext cx="8229600" cy="4967288"/>
          </a:xfrm>
          <a:gradFill rotWithShape="1">
            <a:gsLst>
              <a:gs pos="0">
                <a:schemeClr val="bg2"/>
              </a:gs>
              <a:gs pos="100000">
                <a:srgbClr val="F5F8B0"/>
              </a:gs>
            </a:gsLst>
            <a:lin ang="5400000" scaled="1"/>
          </a:gradFill>
        </p:spPr>
        <p:txBody>
          <a:bodyPr anchor="ctr"/>
          <a:lstStyle/>
          <a:p>
            <a:pPr>
              <a:buFont typeface="Wingdings" pitchFamily="2" charset="2"/>
              <a:buNone/>
            </a:pPr>
            <a:r>
              <a:rPr lang="zh-CN" altLang="en-US" sz="2800" b="0" noProof="1">
                <a:effectLst>
                  <a:outerShdw blurRad="38100" dist="38100" dir="2700000">
                    <a:srgbClr val="C0C0C0"/>
                  </a:outerShdw>
                </a:effectLst>
                <a:latin typeface="仿宋_GB2312" pitchFamily="49" charset="-122"/>
                <a:ea typeface="仿宋_GB2312" pitchFamily="49" charset="-122"/>
              </a:rPr>
              <a:t>合伙企业的财产转让，其要求是（     ）</a:t>
            </a:r>
          </a:p>
          <a:p>
            <a:pPr>
              <a:buFont typeface="Wingdings" pitchFamily="2" charset="2"/>
              <a:buNone/>
            </a:pPr>
            <a:r>
              <a:rPr lang="en-US" altLang="zh-CN" sz="2800" b="0" noProof="1">
                <a:solidFill>
                  <a:srgbClr val="0000EA"/>
                </a:solidFill>
                <a:effectLst>
                  <a:outerShdw blurRad="38100" dist="38100" dir="2700000">
                    <a:srgbClr val="C0C0C0"/>
                  </a:outerShdw>
                </a:effectLst>
                <a:latin typeface="仿宋_GB2312" pitchFamily="49" charset="-122"/>
                <a:ea typeface="仿宋_GB2312" pitchFamily="49" charset="-122"/>
              </a:rPr>
              <a:t>A</a:t>
            </a:r>
            <a:r>
              <a:rPr lang="zh-CN" altLang="en-US" sz="2800" b="0" noProof="1">
                <a:solidFill>
                  <a:srgbClr val="0000EA"/>
                </a:solidFill>
                <a:effectLst>
                  <a:outerShdw blurRad="38100" dist="38100" dir="2700000">
                    <a:srgbClr val="C0C0C0"/>
                  </a:outerShdw>
                </a:effectLst>
                <a:latin typeface="仿宋_GB2312" pitchFamily="49" charset="-122"/>
                <a:ea typeface="仿宋_GB2312" pitchFamily="49" charset="-122"/>
              </a:rPr>
              <a:t>．向合伙人以外的人，须经其他合伙人一致同意　</a:t>
            </a:r>
          </a:p>
          <a:p>
            <a:pPr>
              <a:buFont typeface="Wingdings" pitchFamily="2" charset="2"/>
              <a:buNone/>
            </a:pPr>
            <a:r>
              <a:rPr lang="en-US" altLang="zh-CN" sz="2800" b="0" noProof="1">
                <a:solidFill>
                  <a:srgbClr val="0000EA"/>
                </a:solidFill>
                <a:effectLst>
                  <a:outerShdw blurRad="38100" dist="38100" dir="2700000">
                    <a:srgbClr val="C0C0C0"/>
                  </a:outerShdw>
                </a:effectLst>
                <a:latin typeface="仿宋_GB2312" pitchFamily="49" charset="-122"/>
                <a:ea typeface="仿宋_GB2312" pitchFamily="49" charset="-122"/>
              </a:rPr>
              <a:t>B</a:t>
            </a:r>
            <a:r>
              <a:rPr lang="zh-CN" altLang="en-US" sz="2800" b="0" noProof="1">
                <a:solidFill>
                  <a:srgbClr val="0000EA"/>
                </a:solidFill>
                <a:effectLst>
                  <a:outerShdw blurRad="38100" dist="38100" dir="2700000">
                    <a:srgbClr val="C0C0C0"/>
                  </a:outerShdw>
                </a:effectLst>
                <a:latin typeface="仿宋_GB2312" pitchFamily="49" charset="-122"/>
                <a:ea typeface="仿宋_GB2312" pitchFamily="49" charset="-122"/>
              </a:rPr>
              <a:t>．转让须经其他合伙人过半数同意</a:t>
            </a:r>
          </a:p>
          <a:p>
            <a:pPr>
              <a:buFont typeface="Wingdings" pitchFamily="2" charset="2"/>
              <a:buNone/>
            </a:pPr>
            <a:r>
              <a:rPr lang="en-US" altLang="zh-CN" sz="2800" b="0" noProof="1">
                <a:solidFill>
                  <a:srgbClr val="0000EA"/>
                </a:solidFill>
                <a:effectLst>
                  <a:outerShdw blurRad="38100" dist="38100" dir="2700000">
                    <a:srgbClr val="C0C0C0"/>
                  </a:outerShdw>
                </a:effectLst>
                <a:latin typeface="仿宋_GB2312" pitchFamily="49" charset="-122"/>
                <a:ea typeface="仿宋_GB2312" pitchFamily="49" charset="-122"/>
              </a:rPr>
              <a:t>C</a:t>
            </a:r>
            <a:r>
              <a:rPr lang="zh-CN" altLang="en-US" sz="2800" b="0" noProof="1">
                <a:solidFill>
                  <a:srgbClr val="0000EA"/>
                </a:solidFill>
                <a:effectLst>
                  <a:outerShdw blurRad="38100" dist="38100" dir="2700000">
                    <a:srgbClr val="C0C0C0"/>
                  </a:outerShdw>
                </a:effectLst>
                <a:latin typeface="仿宋_GB2312" pitchFamily="49" charset="-122"/>
                <a:ea typeface="仿宋_GB2312" pitchFamily="49" charset="-122"/>
              </a:rPr>
              <a:t>．转让时，同等条件下，其他合伙人有优先受让权 　　</a:t>
            </a:r>
          </a:p>
          <a:p>
            <a:pPr>
              <a:buFont typeface="Wingdings" pitchFamily="2" charset="2"/>
              <a:buNone/>
            </a:pPr>
            <a:r>
              <a:rPr lang="en-US" altLang="zh-CN" sz="2800" b="0" noProof="1">
                <a:solidFill>
                  <a:srgbClr val="0000EA"/>
                </a:solidFill>
                <a:effectLst>
                  <a:outerShdw blurRad="38100" dist="38100" dir="2700000">
                    <a:srgbClr val="C0C0C0"/>
                  </a:outerShdw>
                </a:effectLst>
                <a:latin typeface="仿宋_GB2312" pitchFamily="49" charset="-122"/>
                <a:ea typeface="仿宋_GB2312" pitchFamily="49" charset="-122"/>
              </a:rPr>
              <a:t>D</a:t>
            </a:r>
            <a:r>
              <a:rPr lang="zh-CN" altLang="en-US" sz="2800" b="0" noProof="1">
                <a:solidFill>
                  <a:srgbClr val="0000EA"/>
                </a:solidFill>
                <a:effectLst>
                  <a:outerShdw blurRad="38100" dist="38100" dir="2700000">
                    <a:srgbClr val="C0C0C0"/>
                  </a:outerShdw>
                </a:effectLst>
                <a:latin typeface="仿宋_GB2312" pitchFamily="49" charset="-122"/>
                <a:ea typeface="仿宋_GB2312" pitchFamily="49" charset="-122"/>
              </a:rPr>
              <a:t>．合伙人之间内部转让，应当通知其他合伙人</a:t>
            </a:r>
          </a:p>
        </p:txBody>
      </p:sp>
      <p:sp>
        <p:nvSpPr>
          <p:cNvPr id="3584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占位符 204802"/>
          <p:cNvSpPr>
            <a:spLocks noGrp="1" noChangeArrowheads="1"/>
          </p:cNvSpPr>
          <p:nvPr>
            <p:ph type="body" idx="1"/>
          </p:nvPr>
        </p:nvSpPr>
        <p:spPr/>
        <p:txBody>
          <a:bodyPr/>
          <a:lstStyle/>
          <a:p>
            <a:r>
              <a:rPr lang="zh-CN" altLang="en-US" smtClean="0"/>
              <a:t>表决办法</a:t>
            </a:r>
          </a:p>
          <a:p>
            <a:pPr lvl="1"/>
            <a:r>
              <a:rPr lang="zh-CN" altLang="en-US" smtClean="0"/>
              <a:t>按照合伙</a:t>
            </a:r>
            <a:r>
              <a:rPr lang="zh-CN" altLang="en-US" b="0" i="1" u="sng" smtClean="0">
                <a:solidFill>
                  <a:srgbClr val="FF0000"/>
                </a:solidFill>
              </a:rPr>
              <a:t>协议约定</a:t>
            </a:r>
            <a:r>
              <a:rPr lang="zh-CN" altLang="en-US" smtClean="0"/>
              <a:t>的表决办法办理。</a:t>
            </a:r>
          </a:p>
          <a:p>
            <a:pPr lvl="1"/>
            <a:r>
              <a:rPr lang="zh-CN" altLang="en-US" smtClean="0"/>
              <a:t>合伙协议未约定或约定不明，实行合伙人</a:t>
            </a:r>
            <a:r>
              <a:rPr lang="zh-CN" altLang="en-US" b="0" i="1" u="sng" smtClean="0">
                <a:solidFill>
                  <a:srgbClr val="FF0000"/>
                </a:solidFill>
              </a:rPr>
              <a:t>一人一票</a:t>
            </a:r>
            <a:r>
              <a:rPr lang="zh-CN" altLang="en-US" smtClean="0"/>
              <a:t>并经</a:t>
            </a:r>
            <a:r>
              <a:rPr lang="zh-CN" altLang="en-US" b="0" i="1" u="sng" smtClean="0">
                <a:solidFill>
                  <a:srgbClr val="FF0000"/>
                </a:solidFill>
              </a:rPr>
              <a:t>全体合伙人过半数通过</a:t>
            </a:r>
            <a:r>
              <a:rPr lang="zh-CN" altLang="en-US" smtClean="0"/>
              <a:t>的表决办法。</a:t>
            </a:r>
          </a:p>
          <a:p>
            <a:r>
              <a:rPr lang="zh-CN" altLang="en-US" smtClean="0"/>
              <a:t>表决事项</a:t>
            </a:r>
          </a:p>
          <a:p>
            <a:pPr lvl="1"/>
            <a:r>
              <a:rPr lang="zh-CN" altLang="en-US" smtClean="0"/>
              <a:t>全票同意事项（哪些？）</a:t>
            </a:r>
          </a:p>
        </p:txBody>
      </p:sp>
      <p:sp>
        <p:nvSpPr>
          <p:cNvPr id="204805" name="标题 204804"/>
          <p:cNvSpPr>
            <a:spLocks noGrp="1"/>
          </p:cNvSpPr>
          <p:nvPr>
            <p:ph type="title"/>
          </p:nvPr>
        </p:nvSpPr>
        <p:spPr/>
        <p:txBody>
          <a:bodyPr/>
          <a:lstStyle/>
          <a:p>
            <a:r>
              <a:rPr lang="zh-CN" altLang="en-US" sz="3600" b="1" noProof="1">
                <a:effectLst>
                  <a:outerShdw blurRad="38100" dist="38100" dir="2700000">
                    <a:srgbClr val="C0C0C0"/>
                  </a:outerShdw>
                </a:effectLst>
                <a:ea typeface="黑体" pitchFamily="2" charset="-122"/>
              </a:rPr>
              <a:t>四、合伙企业的事务执行</a:t>
            </a:r>
          </a:p>
        </p:txBody>
      </p:sp>
      <p:sp>
        <p:nvSpPr>
          <p:cNvPr id="3686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idx="4294967295"/>
          </p:nvPr>
        </p:nvSpPr>
        <p:spPr>
          <a:xfrm>
            <a:off x="1447800" y="274638"/>
            <a:ext cx="7242175" cy="582612"/>
          </a:xfrm>
          <a:prstGeom prst="rect">
            <a:avLst/>
          </a:prstGeom>
        </p:spPr>
        <p:txBody>
          <a:bodyPr anchorCtr="1"/>
          <a:lstStyle/>
          <a:p>
            <a:endParaRPr sz="3600" b="1" noProof="1">
              <a:solidFill>
                <a:schemeClr val="hlink"/>
              </a:solidFill>
              <a:effectLst>
                <a:outerShdw blurRad="38100" dist="38100" dir="2700000">
                  <a:srgbClr val="C0C0C0"/>
                </a:outerShdw>
              </a:effectLst>
              <a:ea typeface="黑体" pitchFamily="2" charset="-122"/>
            </a:endParaRPr>
          </a:p>
        </p:txBody>
      </p:sp>
      <p:sp>
        <p:nvSpPr>
          <p:cNvPr id="132099" name="Rectangle 3"/>
          <p:cNvSpPr>
            <a:spLocks noChangeArrowheads="1"/>
          </p:cNvSpPr>
          <p:nvPr/>
        </p:nvSpPr>
        <p:spPr bwMode="auto">
          <a:xfrm>
            <a:off x="250825" y="1916113"/>
            <a:ext cx="8569325" cy="4608512"/>
          </a:xfrm>
          <a:prstGeom prst="rect">
            <a:avLst/>
          </a:prstGeom>
          <a:gradFill rotWithShape="1">
            <a:gsLst>
              <a:gs pos="0">
                <a:schemeClr val="bg2"/>
              </a:gs>
              <a:gs pos="100000">
                <a:srgbClr val="9FE7C3"/>
              </a:gs>
            </a:gsLst>
            <a:lin ang="5400000" scaled="1"/>
          </a:gradFill>
          <a:ln w="28575">
            <a:solidFill>
              <a:srgbClr val="FF9900"/>
            </a:solidFill>
            <a:miter lim="800000"/>
          </a:ln>
          <a:effectLst/>
        </p:spPr>
        <p:txBody>
          <a:bodyPr anchor="ctr"/>
          <a:lstStyle/>
          <a:p>
            <a:pPr marL="342900" indent="-342900">
              <a:spcBef>
                <a:spcPct val="20000"/>
              </a:spcBef>
              <a:buClr>
                <a:schemeClr val="hlink"/>
              </a:buClr>
              <a:buSzPct val="75000"/>
              <a:buFont typeface="Wingdings" pitchFamily="2" charset="2"/>
              <a:buNone/>
              <a:defRPr/>
            </a:pPr>
            <a:r>
              <a:rPr lang="zh-CN" altLang="en-US" sz="2800" b="1">
                <a:effectLst>
                  <a:outerShdw blurRad="38100" dist="38100" dir="2700000" algn="tl">
                    <a:srgbClr val="FFFFFF"/>
                  </a:outerShdw>
                </a:effectLst>
              </a:rPr>
              <a:t>（</a:t>
            </a:r>
            <a:r>
              <a:rPr lang="en-US" altLang="zh-CN" sz="2800" b="1">
                <a:effectLst>
                  <a:outerShdw blurRad="38100" dist="38100" dir="2700000" algn="tl">
                    <a:srgbClr val="FFFFFF"/>
                  </a:outerShdw>
                </a:effectLst>
              </a:rPr>
              <a:t>1</a:t>
            </a:r>
            <a:r>
              <a:rPr lang="zh-CN" altLang="en-US" sz="2800" b="1">
                <a:effectLst>
                  <a:outerShdw blurRad="38100" dist="38100" dir="2700000" algn="tl">
                    <a:srgbClr val="FFFFFF"/>
                  </a:outerShdw>
                </a:effectLst>
              </a:rPr>
              <a:t>）改变合伙企业的名称； </a:t>
            </a:r>
          </a:p>
          <a:p>
            <a:pPr marL="342900" indent="-342900">
              <a:spcBef>
                <a:spcPct val="20000"/>
              </a:spcBef>
              <a:buClr>
                <a:schemeClr val="hlink"/>
              </a:buClr>
              <a:buSzPct val="75000"/>
              <a:buFont typeface="Wingdings" pitchFamily="2" charset="2"/>
              <a:buNone/>
              <a:defRPr/>
            </a:pPr>
            <a:r>
              <a:rPr lang="zh-CN" altLang="en-US" sz="2800" b="1">
                <a:effectLst>
                  <a:outerShdw blurRad="38100" dist="38100" dir="2700000" algn="tl">
                    <a:srgbClr val="FFFFFF"/>
                  </a:outerShdw>
                </a:effectLst>
              </a:rPr>
              <a:t>（</a:t>
            </a:r>
            <a:r>
              <a:rPr lang="en-US" altLang="zh-CN" sz="2800" b="1">
                <a:effectLst>
                  <a:outerShdw blurRad="38100" dist="38100" dir="2700000" algn="tl">
                    <a:srgbClr val="FFFFFF"/>
                  </a:outerShdw>
                </a:effectLst>
              </a:rPr>
              <a:t>2</a:t>
            </a:r>
            <a:r>
              <a:rPr lang="zh-CN" altLang="en-US" sz="2800" b="1">
                <a:effectLst>
                  <a:outerShdw blurRad="38100" dist="38100" dir="2700000" algn="tl">
                    <a:srgbClr val="FFFFFF"/>
                  </a:outerShdw>
                </a:effectLst>
              </a:rPr>
              <a:t>）改变合伙企业的经营范围、主要经营场所的地点；</a:t>
            </a:r>
          </a:p>
          <a:p>
            <a:pPr marL="342900" indent="-342900">
              <a:spcBef>
                <a:spcPct val="20000"/>
              </a:spcBef>
              <a:buClr>
                <a:schemeClr val="hlink"/>
              </a:buClr>
              <a:buSzPct val="75000"/>
              <a:buFont typeface="Wingdings" pitchFamily="2" charset="2"/>
              <a:buNone/>
              <a:defRPr/>
            </a:pPr>
            <a:r>
              <a:rPr lang="zh-CN" altLang="en-US" sz="2800" b="1">
                <a:effectLst>
                  <a:outerShdw blurRad="38100" dist="38100" dir="2700000" algn="tl">
                    <a:srgbClr val="FFFFFF"/>
                  </a:outerShdw>
                </a:effectLst>
              </a:rPr>
              <a:t>（</a:t>
            </a:r>
            <a:r>
              <a:rPr lang="en-US" altLang="zh-CN" sz="2800" b="1">
                <a:effectLst>
                  <a:outerShdw blurRad="38100" dist="38100" dir="2700000" algn="tl">
                    <a:srgbClr val="FFFFFF"/>
                  </a:outerShdw>
                </a:effectLst>
              </a:rPr>
              <a:t>3</a:t>
            </a:r>
            <a:r>
              <a:rPr lang="zh-CN" altLang="en-US" sz="2800" b="1">
                <a:effectLst>
                  <a:outerShdw blurRad="38100" dist="38100" dir="2700000" algn="tl">
                    <a:srgbClr val="FFFFFF"/>
                  </a:outerShdw>
                </a:effectLst>
              </a:rPr>
              <a:t>）处分合伙企业的不动产； </a:t>
            </a:r>
          </a:p>
          <a:p>
            <a:pPr marL="342900" indent="-342900">
              <a:spcBef>
                <a:spcPct val="20000"/>
              </a:spcBef>
              <a:buClr>
                <a:schemeClr val="hlink"/>
              </a:buClr>
              <a:buSzPct val="75000"/>
              <a:buFont typeface="Wingdings" pitchFamily="2" charset="2"/>
              <a:buNone/>
              <a:defRPr/>
            </a:pPr>
            <a:r>
              <a:rPr lang="zh-CN" altLang="en-US" sz="2800" b="1">
                <a:effectLst>
                  <a:outerShdw blurRad="38100" dist="38100" dir="2700000" algn="tl">
                    <a:srgbClr val="FFFFFF"/>
                  </a:outerShdw>
                </a:effectLst>
              </a:rPr>
              <a:t>（</a:t>
            </a:r>
            <a:r>
              <a:rPr lang="en-US" altLang="zh-CN" sz="2800" b="1">
                <a:effectLst>
                  <a:outerShdw blurRad="38100" dist="38100" dir="2700000" algn="tl">
                    <a:srgbClr val="FFFFFF"/>
                  </a:outerShdw>
                </a:effectLst>
              </a:rPr>
              <a:t>4</a:t>
            </a:r>
            <a:r>
              <a:rPr lang="zh-CN" altLang="en-US" sz="2800" b="1">
                <a:effectLst>
                  <a:outerShdw blurRad="38100" dist="38100" dir="2700000" algn="tl">
                    <a:srgbClr val="FFFFFF"/>
                  </a:outerShdw>
                </a:effectLst>
              </a:rPr>
              <a:t>）转让或者处分合伙企业的知识产权和其他财产权利；  </a:t>
            </a:r>
          </a:p>
          <a:p>
            <a:pPr marL="342900" indent="-342900">
              <a:spcBef>
                <a:spcPct val="20000"/>
              </a:spcBef>
              <a:buClr>
                <a:schemeClr val="hlink"/>
              </a:buClr>
              <a:buSzPct val="75000"/>
              <a:buFont typeface="Wingdings" pitchFamily="2" charset="2"/>
              <a:buNone/>
              <a:defRPr/>
            </a:pPr>
            <a:r>
              <a:rPr lang="zh-CN" altLang="en-US" sz="2800" b="1">
                <a:effectLst>
                  <a:outerShdw blurRad="38100" dist="38100" dir="2700000" algn="tl">
                    <a:srgbClr val="FFFFFF"/>
                  </a:outerShdw>
                </a:effectLst>
              </a:rPr>
              <a:t>（</a:t>
            </a:r>
            <a:r>
              <a:rPr lang="en-US" altLang="zh-CN" sz="2800" b="1">
                <a:effectLst>
                  <a:outerShdw blurRad="38100" dist="38100" dir="2700000" algn="tl">
                    <a:srgbClr val="FFFFFF"/>
                  </a:outerShdw>
                </a:effectLst>
              </a:rPr>
              <a:t>5</a:t>
            </a:r>
            <a:r>
              <a:rPr lang="zh-CN" altLang="en-US" sz="2800" b="1">
                <a:effectLst>
                  <a:outerShdw blurRad="38100" dist="38100" dir="2700000" algn="tl">
                    <a:srgbClr val="FFFFFF"/>
                  </a:outerShdw>
                </a:effectLst>
              </a:rPr>
              <a:t>）以合伙企业名义为他人提供担保； </a:t>
            </a:r>
          </a:p>
          <a:p>
            <a:pPr marL="342900" indent="-342900">
              <a:spcBef>
                <a:spcPct val="20000"/>
              </a:spcBef>
              <a:buClr>
                <a:schemeClr val="hlink"/>
              </a:buClr>
              <a:buSzPct val="75000"/>
              <a:buFont typeface="Wingdings" pitchFamily="2" charset="2"/>
              <a:buNone/>
              <a:defRPr/>
            </a:pPr>
            <a:r>
              <a:rPr lang="zh-CN" altLang="en-US" sz="2800" b="1">
                <a:effectLst>
                  <a:outerShdw blurRad="38100" dist="38100" dir="2700000" algn="tl">
                    <a:srgbClr val="FFFFFF"/>
                  </a:outerShdw>
                </a:effectLst>
              </a:rPr>
              <a:t>（</a:t>
            </a:r>
            <a:r>
              <a:rPr lang="en-US" altLang="zh-CN" sz="2800" b="1">
                <a:effectLst>
                  <a:outerShdw blurRad="38100" dist="38100" dir="2700000" algn="tl">
                    <a:srgbClr val="FFFFFF"/>
                  </a:outerShdw>
                </a:effectLst>
              </a:rPr>
              <a:t>6</a:t>
            </a:r>
            <a:r>
              <a:rPr lang="zh-CN" altLang="en-US" sz="2800" b="1">
                <a:effectLst>
                  <a:outerShdw blurRad="38100" dist="38100" dir="2700000" algn="tl">
                    <a:srgbClr val="FFFFFF"/>
                  </a:outerShdw>
                </a:effectLst>
              </a:rPr>
              <a:t>）聘任合伙人以外的人担任合伙企业的经营管理人员。 </a:t>
            </a:r>
            <a:r>
              <a:rPr lang="zh-CN" altLang="en-US" sz="2800">
                <a:effectLst>
                  <a:outerShdw blurRad="38100" dist="38100" dir="2700000" algn="tl">
                    <a:srgbClr val="FFFFFF"/>
                  </a:outerShdw>
                </a:effectLst>
              </a:rPr>
              <a:t> </a:t>
            </a:r>
          </a:p>
        </p:txBody>
      </p:sp>
      <p:sp>
        <p:nvSpPr>
          <p:cNvPr id="37891" name="AutoShape 4"/>
          <p:cNvSpPr>
            <a:spLocks noChangeArrowheads="1"/>
          </p:cNvSpPr>
          <p:nvPr/>
        </p:nvSpPr>
        <p:spPr bwMode="auto">
          <a:xfrm>
            <a:off x="323850" y="1196975"/>
            <a:ext cx="6985000" cy="793750"/>
          </a:xfrm>
          <a:prstGeom prst="roundRect">
            <a:avLst>
              <a:gd name="adj" fmla="val 16667"/>
            </a:avLst>
          </a:prstGeom>
          <a:solidFill>
            <a:schemeClr val="folHlink"/>
          </a:solidFill>
          <a:ln w="9525">
            <a:solidFill>
              <a:schemeClr val="tx1"/>
            </a:solidFill>
            <a:round/>
            <a:headEnd/>
            <a:tailEnd/>
          </a:ln>
          <a:effectLst>
            <a:outerShdw dist="107763" dir="13500000" algn="ctr" rotWithShape="0">
              <a:srgbClr val="9FE7C3">
                <a:alpha val="50000"/>
              </a:srgbClr>
            </a:outerShdw>
          </a:effectLst>
        </p:spPr>
        <p:txBody>
          <a:bodyPr anchor="ctr"/>
          <a:lstStyle/>
          <a:p>
            <a:pPr algn="ctr"/>
            <a:r>
              <a:rPr lang="zh-CN" altLang="en-US" sz="3200" b="1">
                <a:solidFill>
                  <a:schemeClr val="bg2"/>
                </a:solidFill>
                <a:latin typeface="黑体" pitchFamily="49" charset="-122"/>
                <a:ea typeface="黑体" pitchFamily="49" charset="-122"/>
              </a:rPr>
              <a:t>必须经合伙人全体一致同意的事项</a:t>
            </a:r>
            <a:r>
              <a:rPr lang="zh-CN" altLang="en-US" sz="2800" b="1">
                <a:solidFill>
                  <a:schemeClr val="bg2"/>
                </a:solidFill>
                <a:latin typeface="黑体" pitchFamily="49" charset="-122"/>
                <a:ea typeface="黑体" pitchFamily="49" charset="-122"/>
              </a:rPr>
              <a:t> </a:t>
            </a:r>
            <a:r>
              <a:rPr lang="en-US" altLang="zh-CN" sz="2000" b="1">
                <a:solidFill>
                  <a:schemeClr val="bg1"/>
                </a:solidFill>
                <a:latin typeface="黑体" pitchFamily="49" charset="-122"/>
                <a:ea typeface="黑体" pitchFamily="49" charset="-122"/>
              </a:rPr>
              <a:t>P39</a:t>
            </a:r>
          </a:p>
        </p:txBody>
      </p:sp>
      <p:pic>
        <p:nvPicPr>
          <p:cNvPr id="37892" name="Picture 6" descr="017q"/>
          <p:cNvPicPr>
            <a:picLocks noChangeAspect="1" noChangeArrowheads="1"/>
          </p:cNvPicPr>
          <p:nvPr/>
        </p:nvPicPr>
        <p:blipFill>
          <a:blip r:embed="rId2" cstate="print"/>
          <a:srcRect/>
          <a:stretch>
            <a:fillRect/>
          </a:stretch>
        </p:blipFill>
        <p:spPr bwMode="auto">
          <a:xfrm>
            <a:off x="7164388" y="1052513"/>
            <a:ext cx="762000" cy="1143000"/>
          </a:xfrm>
          <a:prstGeom prst="rect">
            <a:avLst/>
          </a:prstGeom>
          <a:noFill/>
          <a:ln w="9525">
            <a:noFill/>
            <a:miter lim="800000"/>
            <a:headEnd/>
            <a:tailEnd/>
          </a:ln>
        </p:spPr>
      </p:pic>
      <p:sp>
        <p:nvSpPr>
          <p:cNvPr id="3789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占位符 52226"/>
          <p:cNvSpPr>
            <a:spLocks noGrp="1" noChangeArrowheads="1"/>
          </p:cNvSpPr>
          <p:nvPr>
            <p:ph type="body" idx="1"/>
          </p:nvPr>
        </p:nvSpPr>
        <p:spPr/>
        <p:txBody>
          <a:bodyPr/>
          <a:lstStyle/>
          <a:p>
            <a:r>
              <a:rPr lang="zh-CN" altLang="en-US" smtClean="0"/>
              <a:t>合伙经营权</a:t>
            </a:r>
          </a:p>
          <a:p>
            <a:pPr lvl="1"/>
            <a:r>
              <a:rPr lang="zh-CN" altLang="en-US" smtClean="0"/>
              <a:t>合伙人对执行合伙事务享有同等的权利</a:t>
            </a:r>
          </a:p>
          <a:p>
            <a:r>
              <a:rPr lang="zh-CN" altLang="en-US" smtClean="0"/>
              <a:t>合伙事务执行方式</a:t>
            </a:r>
            <a:r>
              <a:rPr lang="en-US" altLang="zh-CN" sz="3000" smtClean="0"/>
              <a:t>(</a:t>
            </a:r>
            <a:r>
              <a:rPr lang="zh-CN" altLang="en-US" sz="3000" smtClean="0"/>
              <a:t>合伙协议约定或全体合伙人决定</a:t>
            </a:r>
            <a:r>
              <a:rPr lang="en-US" altLang="zh-CN" sz="3000" smtClean="0"/>
              <a:t>)</a:t>
            </a:r>
          </a:p>
          <a:p>
            <a:pPr lvl="1"/>
            <a:r>
              <a:rPr lang="zh-CN" altLang="en-US" smtClean="0"/>
              <a:t>共同执行</a:t>
            </a:r>
          </a:p>
          <a:p>
            <a:pPr lvl="1"/>
            <a:r>
              <a:rPr lang="zh-CN" altLang="en-US" smtClean="0"/>
              <a:t>委托执行</a:t>
            </a:r>
            <a:r>
              <a:rPr lang="zh-CN" altLang="en-US" sz="2800" smtClean="0"/>
              <a:t>（代表执行）</a:t>
            </a:r>
          </a:p>
          <a:p>
            <a:pPr lvl="2"/>
            <a:r>
              <a:rPr lang="zh-CN" altLang="en-US" smtClean="0"/>
              <a:t>委托一人</a:t>
            </a:r>
          </a:p>
          <a:p>
            <a:pPr lvl="2"/>
            <a:r>
              <a:rPr lang="zh-CN" altLang="en-US" smtClean="0"/>
              <a:t>委托数人（分别执行）</a:t>
            </a:r>
          </a:p>
        </p:txBody>
      </p:sp>
      <p:sp>
        <p:nvSpPr>
          <p:cNvPr id="38914" name="标题 52228"/>
          <p:cNvSpPr>
            <a:spLocks noGrp="1" noChangeArrowheads="1"/>
          </p:cNvSpPr>
          <p:nvPr>
            <p:ph type="title"/>
          </p:nvPr>
        </p:nvSpPr>
        <p:spPr/>
        <p:txBody>
          <a:bodyPr/>
          <a:lstStyle/>
          <a:p>
            <a:endParaRPr lang="zh-CN" altLang="zh-CN" smtClean="0"/>
          </a:p>
        </p:txBody>
      </p:sp>
      <p:sp>
        <p:nvSpPr>
          <p:cNvPr id="3891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53249"/>
          <p:cNvSpPr>
            <a:spLocks noGrp="1" noChangeArrowheads="1"/>
          </p:cNvSpPr>
          <p:nvPr>
            <p:ph type="title"/>
          </p:nvPr>
        </p:nvSpPr>
        <p:spPr/>
        <p:txBody>
          <a:bodyPr/>
          <a:lstStyle/>
          <a:p>
            <a:endParaRPr lang="zh-CN" altLang="zh-CN" smtClean="0"/>
          </a:p>
        </p:txBody>
      </p:sp>
      <p:sp>
        <p:nvSpPr>
          <p:cNvPr id="39938" name="文本占位符 53250"/>
          <p:cNvSpPr>
            <a:spLocks noGrp="1" noChangeArrowheads="1"/>
          </p:cNvSpPr>
          <p:nvPr>
            <p:ph type="body" idx="1"/>
          </p:nvPr>
        </p:nvSpPr>
        <p:spPr/>
        <p:txBody>
          <a:bodyPr/>
          <a:lstStyle/>
          <a:p>
            <a:r>
              <a:rPr lang="zh-CN" altLang="en-US" smtClean="0"/>
              <a:t>执行事务合伙人的义务</a:t>
            </a:r>
          </a:p>
          <a:p>
            <a:pPr lvl="1"/>
            <a:r>
              <a:rPr lang="zh-CN" altLang="en-US" smtClean="0"/>
              <a:t>忠实义务：</a:t>
            </a:r>
          </a:p>
          <a:p>
            <a:pPr lvl="2"/>
            <a:r>
              <a:rPr lang="zh-CN" altLang="en-US" smtClean="0"/>
              <a:t>对外代表合伙企业，执行合伙事务。</a:t>
            </a:r>
          </a:p>
          <a:p>
            <a:pPr lvl="1"/>
            <a:r>
              <a:rPr lang="zh-CN" altLang="en-US" smtClean="0"/>
              <a:t>报告义务：</a:t>
            </a:r>
          </a:p>
          <a:p>
            <a:pPr lvl="2"/>
            <a:r>
              <a:rPr lang="zh-CN" altLang="en-US" smtClean="0"/>
              <a:t>定期向其他合伙人报告事务执行情况，合伙企业的经营和财务状况</a:t>
            </a:r>
          </a:p>
        </p:txBody>
      </p:sp>
      <p:sp>
        <p:nvSpPr>
          <p:cNvPr id="3993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54273"/>
          <p:cNvSpPr>
            <a:spLocks noGrp="1" noChangeArrowheads="1"/>
          </p:cNvSpPr>
          <p:nvPr>
            <p:ph type="title"/>
          </p:nvPr>
        </p:nvSpPr>
        <p:spPr/>
        <p:txBody>
          <a:bodyPr/>
          <a:lstStyle/>
          <a:p>
            <a:endParaRPr lang="zh-CN" altLang="zh-CN" smtClean="0"/>
          </a:p>
        </p:txBody>
      </p:sp>
      <p:sp>
        <p:nvSpPr>
          <p:cNvPr id="40962" name="文本占位符 54274"/>
          <p:cNvSpPr>
            <a:spLocks noGrp="1" noChangeArrowheads="1"/>
          </p:cNvSpPr>
          <p:nvPr>
            <p:ph type="body" idx="1"/>
          </p:nvPr>
        </p:nvSpPr>
        <p:spPr/>
        <p:txBody>
          <a:bodyPr/>
          <a:lstStyle/>
          <a:p>
            <a:r>
              <a:rPr lang="zh-CN" altLang="en-US" smtClean="0"/>
              <a:t>其他合伙人的义务</a:t>
            </a:r>
          </a:p>
          <a:p>
            <a:pPr lvl="1"/>
            <a:r>
              <a:rPr lang="zh-CN" altLang="en-US" smtClean="0"/>
              <a:t>其他合伙人不再执行合伙事务</a:t>
            </a:r>
          </a:p>
          <a:p>
            <a:r>
              <a:rPr lang="zh-CN" altLang="en-US" smtClean="0"/>
              <a:t>其他合伙人的监督权</a:t>
            </a:r>
          </a:p>
          <a:p>
            <a:pPr lvl="1"/>
            <a:r>
              <a:rPr lang="zh-CN" altLang="en-US" smtClean="0"/>
              <a:t>知情权</a:t>
            </a:r>
          </a:p>
          <a:p>
            <a:pPr lvl="1"/>
            <a:r>
              <a:rPr lang="zh-CN" altLang="en-US" smtClean="0"/>
              <a:t>异议权</a:t>
            </a:r>
          </a:p>
          <a:p>
            <a:pPr lvl="1"/>
            <a:r>
              <a:rPr lang="zh-CN" altLang="en-US" smtClean="0"/>
              <a:t>撤销权</a:t>
            </a:r>
          </a:p>
        </p:txBody>
      </p:sp>
      <p:sp>
        <p:nvSpPr>
          <p:cNvPr id="4096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13665"/>
          <p:cNvSpPr>
            <a:spLocks noGrp="1" noChangeArrowheads="1"/>
          </p:cNvSpPr>
          <p:nvPr>
            <p:ph type="title"/>
          </p:nvPr>
        </p:nvSpPr>
        <p:spPr/>
        <p:txBody>
          <a:bodyPr/>
          <a:lstStyle/>
          <a:p>
            <a:endParaRPr lang="zh-CN" altLang="zh-CN" smtClean="0"/>
          </a:p>
        </p:txBody>
      </p:sp>
      <p:sp>
        <p:nvSpPr>
          <p:cNvPr id="41986" name="文本占位符 113666"/>
          <p:cNvSpPr>
            <a:spLocks noGrp="1" noChangeArrowheads="1"/>
          </p:cNvSpPr>
          <p:nvPr>
            <p:ph type="body" idx="1"/>
          </p:nvPr>
        </p:nvSpPr>
        <p:spPr/>
        <p:txBody>
          <a:bodyPr/>
          <a:lstStyle/>
          <a:p>
            <a:r>
              <a:rPr lang="zh-CN" altLang="en-US" smtClean="0"/>
              <a:t>所有合伙人行为限制：</a:t>
            </a:r>
          </a:p>
          <a:p>
            <a:pPr lvl="1"/>
            <a:r>
              <a:rPr lang="zh-CN" altLang="en-US" smtClean="0"/>
              <a:t>竞业禁止：（绝对禁止）</a:t>
            </a:r>
          </a:p>
          <a:p>
            <a:pPr lvl="2"/>
            <a:r>
              <a:rPr lang="zh-CN" altLang="en-US" smtClean="0"/>
              <a:t>合伙人不得自营或者同他人合作经营与本合伙企业相竞争的业务。</a:t>
            </a:r>
          </a:p>
          <a:p>
            <a:pPr lvl="1"/>
            <a:r>
              <a:rPr lang="zh-CN" altLang="en-US" smtClean="0"/>
              <a:t>自我交易：</a:t>
            </a:r>
            <a:r>
              <a:rPr lang="en-US" altLang="zh-CN" smtClean="0"/>
              <a:t>(</a:t>
            </a:r>
            <a:r>
              <a:rPr lang="zh-CN" altLang="en-US" smtClean="0"/>
              <a:t>相对禁止）</a:t>
            </a:r>
          </a:p>
          <a:p>
            <a:pPr lvl="2"/>
            <a:r>
              <a:rPr lang="zh-CN" altLang="en-US" smtClean="0"/>
              <a:t>合伙人不得同本合伙企业进行交易 </a:t>
            </a:r>
            <a:r>
              <a:rPr lang="zh-CN" altLang="en-US" smtClean="0">
                <a:solidFill>
                  <a:srgbClr val="FF0000"/>
                </a:solidFill>
              </a:rPr>
              <a:t>（合伙协议另有约定或者经全体合伙人一致同意除外）</a:t>
            </a:r>
          </a:p>
          <a:p>
            <a:pPr lvl="1"/>
            <a:r>
              <a:rPr lang="zh-CN" altLang="en-US" smtClean="0"/>
              <a:t>禁止损害企业利益的活动</a:t>
            </a:r>
          </a:p>
          <a:p>
            <a:pPr lvl="1"/>
            <a:endParaRPr lang="zh-CN" altLang="en-US" smtClean="0"/>
          </a:p>
        </p:txBody>
      </p:sp>
      <p:sp>
        <p:nvSpPr>
          <p:cNvPr id="4198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71009"/>
          <p:cNvSpPr>
            <a:spLocks noGrp="1" noChangeArrowheads="1"/>
          </p:cNvSpPr>
          <p:nvPr>
            <p:ph type="title"/>
          </p:nvPr>
        </p:nvSpPr>
        <p:spPr/>
        <p:txBody>
          <a:bodyPr/>
          <a:lstStyle/>
          <a:p>
            <a:endParaRPr lang="zh-CN" altLang="zh-CN" smtClean="0"/>
          </a:p>
        </p:txBody>
      </p:sp>
      <p:sp>
        <p:nvSpPr>
          <p:cNvPr id="43010" name="文本占位符 171010"/>
          <p:cNvSpPr>
            <a:spLocks noGrp="1" noChangeArrowheads="1"/>
          </p:cNvSpPr>
          <p:nvPr>
            <p:ph type="body" idx="1"/>
          </p:nvPr>
        </p:nvSpPr>
        <p:spPr/>
        <p:txBody>
          <a:bodyPr/>
          <a:lstStyle/>
          <a:p>
            <a:pPr lvl="1"/>
            <a:r>
              <a:rPr lang="zh-CN" altLang="en-US" smtClean="0"/>
              <a:t>收益归入权：</a:t>
            </a:r>
          </a:p>
          <a:p>
            <a:pPr lvl="2"/>
            <a:r>
              <a:rPr lang="zh-CN" altLang="en-US" smtClean="0"/>
              <a:t>从事与本合伙企业相竞争的业务或者与本合伙企业进行交易的，该收益归合伙企业所有；给合伙企业或者其他合伙人造成损失的，依法承担赔偿责任。</a:t>
            </a:r>
          </a:p>
        </p:txBody>
      </p:sp>
      <p:sp>
        <p:nvSpPr>
          <p:cNvPr id="4301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57345"/>
          <p:cNvSpPr>
            <a:spLocks noGrp="1" noChangeArrowheads="1"/>
          </p:cNvSpPr>
          <p:nvPr>
            <p:ph type="title"/>
          </p:nvPr>
        </p:nvSpPr>
        <p:spPr/>
        <p:txBody>
          <a:bodyPr/>
          <a:lstStyle/>
          <a:p>
            <a:endParaRPr lang="zh-CN" altLang="zh-CN" smtClean="0"/>
          </a:p>
        </p:txBody>
      </p:sp>
      <p:sp>
        <p:nvSpPr>
          <p:cNvPr id="44034" name="文本占位符 57346"/>
          <p:cNvSpPr>
            <a:spLocks noGrp="1" noChangeArrowheads="1"/>
          </p:cNvSpPr>
          <p:nvPr>
            <p:ph type="body" idx="1"/>
          </p:nvPr>
        </p:nvSpPr>
        <p:spPr/>
        <p:txBody>
          <a:bodyPr/>
          <a:lstStyle/>
          <a:p>
            <a:r>
              <a:rPr lang="zh-CN" altLang="en-US" smtClean="0"/>
              <a:t>如何聘任合伙人以外的经营人员？</a:t>
            </a:r>
          </a:p>
          <a:p>
            <a:pPr lvl="1"/>
            <a:r>
              <a:rPr lang="zh-CN" altLang="en-US" smtClean="0"/>
              <a:t>程序：全体合伙人一致同意</a:t>
            </a:r>
          </a:p>
          <a:p>
            <a:pPr lvl="1"/>
            <a:r>
              <a:rPr lang="zh-CN" altLang="en-US" smtClean="0"/>
              <a:t>职权：在合伙企业授权范围内履行职务</a:t>
            </a:r>
          </a:p>
          <a:p>
            <a:pPr lvl="1"/>
            <a:r>
              <a:rPr lang="zh-CN" altLang="en-US" smtClean="0"/>
              <a:t>越权：被聘任者依法承担赔偿责任</a:t>
            </a:r>
          </a:p>
        </p:txBody>
      </p:sp>
      <p:sp>
        <p:nvSpPr>
          <p:cNvPr id="4403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p:cNvSpPr>
          <p:nvPr>
            <p:ph type="title"/>
          </p:nvPr>
        </p:nvSpPr>
        <p:spPr/>
        <p:txBody>
          <a:bodyPr/>
          <a:lstStyle/>
          <a:p>
            <a:r>
              <a:rPr lang="zh-CN" altLang="en-US" sz="3200" b="1" noProof="1">
                <a:effectLst>
                  <a:outerShdw blurRad="38100" dist="38100" dir="2700000">
                    <a:srgbClr val="C0C0C0"/>
                  </a:outerShdw>
                </a:effectLst>
                <a:latin typeface="黑体" pitchFamily="2" charset="-122"/>
                <a:ea typeface="黑体" pitchFamily="2" charset="-122"/>
              </a:rPr>
              <a:t>一 、合伙企业的概念和特征</a:t>
            </a:r>
          </a:p>
        </p:txBody>
      </p:sp>
      <p:sp>
        <p:nvSpPr>
          <p:cNvPr id="8194" name="文本占位符 14338"/>
          <p:cNvSpPr>
            <a:spLocks noGrp="1" noChangeArrowheads="1"/>
          </p:cNvSpPr>
          <p:nvPr>
            <p:ph type="body" idx="1"/>
          </p:nvPr>
        </p:nvSpPr>
        <p:spPr/>
        <p:txBody>
          <a:bodyPr>
            <a:normAutofit lnSpcReduction="10000"/>
          </a:bodyPr>
          <a:lstStyle/>
          <a:p>
            <a:r>
              <a:rPr lang="zh-CN" altLang="en-US" sz="3400" smtClean="0"/>
              <a:t>合伙企业，是指自然人、法人和其他组织依照法律在中国境内设立的普通合伙企业和有限合伙企业。</a:t>
            </a:r>
          </a:p>
          <a:p>
            <a:pPr lvl="1"/>
            <a:r>
              <a:rPr lang="zh-CN" altLang="en-US" sz="2800" smtClean="0"/>
              <a:t>普通合伙企业</a:t>
            </a:r>
          </a:p>
          <a:p>
            <a:pPr lvl="2"/>
            <a:r>
              <a:rPr lang="zh-CN" altLang="en-US" sz="2200" smtClean="0"/>
              <a:t>由</a:t>
            </a:r>
            <a:r>
              <a:rPr lang="zh-CN" altLang="en-US" sz="2200" smtClean="0">
                <a:solidFill>
                  <a:srgbClr val="FF0000"/>
                </a:solidFill>
              </a:rPr>
              <a:t>普通合伙人</a:t>
            </a:r>
            <a:r>
              <a:rPr lang="zh-CN" altLang="en-US" sz="2200" smtClean="0"/>
              <a:t>组成，合伙人对合伙企业债务承担无限连带责任。</a:t>
            </a:r>
          </a:p>
          <a:p>
            <a:pPr lvl="1"/>
            <a:r>
              <a:rPr lang="zh-CN" altLang="en-US" sz="2800" smtClean="0"/>
              <a:t>有限合伙企业</a:t>
            </a:r>
          </a:p>
          <a:p>
            <a:pPr lvl="2"/>
            <a:r>
              <a:rPr lang="zh-CN" altLang="en-US" sz="2200" smtClean="0"/>
              <a:t>由普通合伙人和有限合伙人组成，</a:t>
            </a:r>
            <a:r>
              <a:rPr lang="zh-CN" altLang="en-US" sz="2200" smtClean="0">
                <a:solidFill>
                  <a:srgbClr val="FF0000"/>
                </a:solidFill>
              </a:rPr>
              <a:t>普通合伙人</a:t>
            </a:r>
            <a:r>
              <a:rPr lang="zh-CN" altLang="en-US" sz="2200" smtClean="0"/>
              <a:t>对合伙企业债务承担无限连带责任，</a:t>
            </a:r>
            <a:r>
              <a:rPr lang="zh-CN" altLang="en-US" sz="2200" smtClean="0">
                <a:solidFill>
                  <a:srgbClr val="FF0000"/>
                </a:solidFill>
              </a:rPr>
              <a:t>有限合伙人</a:t>
            </a:r>
            <a:r>
              <a:rPr lang="zh-CN" altLang="en-US" sz="2200" smtClean="0"/>
              <a:t>以其认缴的出资额为限对合伙企业债务承担责任。</a:t>
            </a:r>
            <a:br>
              <a:rPr lang="zh-CN" altLang="en-US" sz="2200" smtClean="0"/>
            </a:br>
            <a:endParaRPr lang="zh-CN" altLang="en-US" sz="2200" smtClean="0"/>
          </a:p>
        </p:txBody>
      </p:sp>
      <p:sp>
        <p:nvSpPr>
          <p:cNvPr id="819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65889"/>
          <p:cNvSpPr>
            <a:spLocks noGrp="1" noChangeArrowheads="1"/>
          </p:cNvSpPr>
          <p:nvPr>
            <p:ph type="title"/>
          </p:nvPr>
        </p:nvSpPr>
        <p:spPr/>
        <p:txBody>
          <a:bodyPr/>
          <a:lstStyle/>
          <a:p>
            <a:r>
              <a:rPr lang="zh-CN" altLang="en-US" smtClean="0"/>
              <a:t>思考</a:t>
            </a:r>
            <a:r>
              <a:rPr lang="en-US" altLang="zh-CN" smtClean="0">
                <a:latin typeface="华文中宋"/>
              </a:rPr>
              <a:t>——</a:t>
            </a:r>
            <a:r>
              <a:rPr lang="zh-CN" altLang="en-US" smtClean="0"/>
              <a:t>合伙事项的决定</a:t>
            </a:r>
          </a:p>
        </p:txBody>
      </p:sp>
      <p:sp>
        <p:nvSpPr>
          <p:cNvPr id="45058" name="文本占位符 165890"/>
          <p:cNvSpPr>
            <a:spLocks noGrp="1" noChangeArrowheads="1"/>
          </p:cNvSpPr>
          <p:nvPr>
            <p:ph type="body" idx="1"/>
          </p:nvPr>
        </p:nvSpPr>
        <p:spPr/>
        <p:txBody>
          <a:bodyPr/>
          <a:lstStyle/>
          <a:p>
            <a:r>
              <a:rPr lang="zh-CN" altLang="en-US" sz="3400" smtClean="0"/>
              <a:t>合伙餐馆</a:t>
            </a:r>
            <a:r>
              <a:rPr lang="zh-CN" altLang="en-US" sz="3400" smtClean="0">
                <a:latin typeface="Times New Roman" pitchFamily="18" charset="0"/>
              </a:rPr>
              <a:t>“满园香”的</a:t>
            </a:r>
            <a:r>
              <a:rPr lang="zh-CN" altLang="en-US" sz="3400" smtClean="0"/>
              <a:t>哪些事项，必须由全体合伙人（甲乙丙）同意？</a:t>
            </a:r>
          </a:p>
          <a:p>
            <a:pPr lvl="1"/>
            <a:r>
              <a:rPr lang="en-US" altLang="zh-CN" sz="2800" smtClean="0"/>
              <a:t>A.</a:t>
            </a:r>
            <a:r>
              <a:rPr lang="zh-CN" altLang="en-US" sz="2800" smtClean="0"/>
              <a:t>聘请主管厨师丁</a:t>
            </a:r>
          </a:p>
          <a:p>
            <a:pPr lvl="1"/>
            <a:r>
              <a:rPr lang="en-US" altLang="zh-CN" sz="2800" smtClean="0"/>
              <a:t>B.</a:t>
            </a:r>
            <a:r>
              <a:rPr lang="zh-CN" altLang="en-US" sz="2800" smtClean="0"/>
              <a:t>主打菜改为川菜</a:t>
            </a:r>
          </a:p>
          <a:p>
            <a:pPr lvl="1"/>
            <a:r>
              <a:rPr lang="en-US" altLang="zh-CN" sz="2800" smtClean="0"/>
              <a:t>C.</a:t>
            </a:r>
            <a:r>
              <a:rPr lang="zh-CN" altLang="en-US" sz="2800" smtClean="0"/>
              <a:t>丙向乙转让其合伙份额</a:t>
            </a:r>
          </a:p>
          <a:p>
            <a:pPr lvl="1"/>
            <a:r>
              <a:rPr lang="en-US" altLang="zh-CN" sz="2800" smtClean="0"/>
              <a:t>D.</a:t>
            </a:r>
            <a:r>
              <a:rPr lang="zh-CN" altLang="en-US" sz="2800" smtClean="0"/>
              <a:t>采购员乙向餐馆销售自家产的白菜</a:t>
            </a:r>
          </a:p>
          <a:p>
            <a:pPr lvl="1"/>
            <a:r>
              <a:rPr lang="en-US" altLang="zh-CN" sz="2800" smtClean="0"/>
              <a:t>E.</a:t>
            </a:r>
            <a:r>
              <a:rPr lang="zh-CN" altLang="en-US" sz="2800" smtClean="0"/>
              <a:t>租赁某小区商品房为营业用房</a:t>
            </a:r>
          </a:p>
          <a:p>
            <a:pPr lvl="1"/>
            <a:r>
              <a:rPr lang="en-US" altLang="zh-CN" sz="2800" smtClean="0"/>
              <a:t>F.</a:t>
            </a:r>
            <a:r>
              <a:rPr lang="zh-CN" altLang="en-US" sz="2800" smtClean="0"/>
              <a:t>乙超出授权，与蔬菜公司签订</a:t>
            </a:r>
            <a:r>
              <a:rPr lang="en-US" altLang="zh-CN" sz="2800" smtClean="0"/>
              <a:t>5</a:t>
            </a:r>
            <a:r>
              <a:rPr lang="zh-CN" altLang="en-US" sz="2800" smtClean="0"/>
              <a:t>万元合同</a:t>
            </a:r>
          </a:p>
          <a:p>
            <a:pPr lvl="1"/>
            <a:r>
              <a:rPr lang="en-US" altLang="zh-CN" sz="2800" smtClean="0"/>
              <a:t>G.</a:t>
            </a:r>
            <a:r>
              <a:rPr lang="zh-CN" altLang="en-US" sz="2800" smtClean="0"/>
              <a:t>店名改为“满口香”</a:t>
            </a:r>
          </a:p>
        </p:txBody>
      </p:sp>
      <p:sp>
        <p:nvSpPr>
          <p:cNvPr id="4505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64865"/>
          <p:cNvSpPr>
            <a:spLocks noGrp="1" noChangeArrowheads="1"/>
          </p:cNvSpPr>
          <p:nvPr>
            <p:ph type="title"/>
          </p:nvPr>
        </p:nvSpPr>
        <p:spPr/>
        <p:txBody>
          <a:bodyPr/>
          <a:lstStyle/>
          <a:p>
            <a:r>
              <a:rPr lang="zh-CN" altLang="en-US" smtClean="0"/>
              <a:t>思考</a:t>
            </a:r>
            <a:r>
              <a:rPr lang="en-US" altLang="zh-CN" smtClean="0">
                <a:latin typeface="华文中宋"/>
              </a:rPr>
              <a:t>——</a:t>
            </a:r>
            <a:r>
              <a:rPr lang="zh-CN" altLang="en-US" smtClean="0"/>
              <a:t>合伙事项的决定</a:t>
            </a:r>
          </a:p>
        </p:txBody>
      </p:sp>
      <p:sp>
        <p:nvSpPr>
          <p:cNvPr id="46082" name="文本占位符 164866"/>
          <p:cNvSpPr>
            <a:spLocks noGrp="1" noChangeArrowheads="1"/>
          </p:cNvSpPr>
          <p:nvPr>
            <p:ph type="body" idx="1"/>
          </p:nvPr>
        </p:nvSpPr>
        <p:spPr/>
        <p:txBody>
          <a:bodyPr/>
          <a:lstStyle/>
          <a:p>
            <a:r>
              <a:rPr lang="zh-CN" altLang="en-US" sz="3400" smtClean="0"/>
              <a:t>合伙餐馆</a:t>
            </a:r>
            <a:r>
              <a:rPr lang="zh-CN" altLang="en-US" sz="3400" smtClean="0">
                <a:latin typeface="Times New Roman" pitchFamily="18" charset="0"/>
              </a:rPr>
              <a:t>“满园香”的</a:t>
            </a:r>
            <a:r>
              <a:rPr lang="zh-CN" altLang="en-US" sz="3400" smtClean="0"/>
              <a:t>哪些事项，必须由全体合伙人（甲乙丙）</a:t>
            </a:r>
            <a:r>
              <a:rPr lang="zh-CN" altLang="en-US" sz="3400" smtClean="0">
                <a:solidFill>
                  <a:srgbClr val="FF0000"/>
                </a:solidFill>
              </a:rPr>
              <a:t>过半数</a:t>
            </a:r>
            <a:r>
              <a:rPr lang="zh-CN" altLang="en-US" sz="3400" smtClean="0"/>
              <a:t>同意？</a:t>
            </a:r>
          </a:p>
          <a:p>
            <a:pPr lvl="1"/>
            <a:r>
              <a:rPr lang="en-US" altLang="zh-CN" sz="2800" smtClean="0"/>
              <a:t>A.</a:t>
            </a:r>
            <a:r>
              <a:rPr lang="zh-CN" altLang="en-US" sz="2800" smtClean="0"/>
              <a:t>聘请主管厨师丁</a:t>
            </a:r>
            <a:r>
              <a:rPr lang="zh-CN" altLang="en-US" sz="2000" smtClean="0">
                <a:solidFill>
                  <a:srgbClr val="FF0000"/>
                </a:solidFill>
                <a:latin typeface="YaHei Consolas Hybrid" pitchFamily="34" charset="-122"/>
                <a:ea typeface="YaHei Consolas Hybrid" pitchFamily="34" charset="-122"/>
              </a:rPr>
              <a:t>（全票）</a:t>
            </a:r>
            <a:endParaRPr lang="zh-CN" altLang="en-US" sz="2800" smtClean="0">
              <a:solidFill>
                <a:srgbClr val="FF0000"/>
              </a:solidFill>
            </a:endParaRPr>
          </a:p>
          <a:p>
            <a:pPr lvl="1"/>
            <a:r>
              <a:rPr lang="en-US" altLang="zh-CN" sz="2800" smtClean="0"/>
              <a:t>B.</a:t>
            </a:r>
            <a:r>
              <a:rPr lang="zh-CN" altLang="en-US" sz="2800" smtClean="0"/>
              <a:t>主打菜改为川菜</a:t>
            </a:r>
            <a:r>
              <a:rPr lang="zh-CN" altLang="en-US" sz="2000" smtClean="0">
                <a:solidFill>
                  <a:srgbClr val="FF0000"/>
                </a:solidFill>
                <a:latin typeface="YaHei Consolas Hybrid" pitchFamily="34" charset="-122"/>
                <a:ea typeface="YaHei Consolas Hybrid" pitchFamily="34" charset="-122"/>
              </a:rPr>
              <a:t>（全票）</a:t>
            </a:r>
            <a:endParaRPr lang="zh-CN" altLang="en-US" sz="2800" smtClean="0">
              <a:solidFill>
                <a:srgbClr val="FF0000"/>
              </a:solidFill>
            </a:endParaRPr>
          </a:p>
          <a:p>
            <a:pPr lvl="1"/>
            <a:r>
              <a:rPr lang="en-US" altLang="zh-CN" sz="2800" smtClean="0"/>
              <a:t>C.</a:t>
            </a:r>
            <a:r>
              <a:rPr lang="zh-CN" altLang="en-US" sz="2800" smtClean="0"/>
              <a:t>丙向乙转让其合伙份额</a:t>
            </a:r>
            <a:r>
              <a:rPr lang="zh-CN" altLang="en-US" sz="2000" smtClean="0">
                <a:solidFill>
                  <a:srgbClr val="FF0000"/>
                </a:solidFill>
                <a:latin typeface="YaHei Consolas Hybrid" pitchFamily="34" charset="-122"/>
                <a:ea typeface="YaHei Consolas Hybrid" pitchFamily="34" charset="-122"/>
              </a:rPr>
              <a:t>（无须同意）</a:t>
            </a:r>
            <a:endParaRPr lang="zh-CN" altLang="en-US" sz="2800" smtClean="0">
              <a:solidFill>
                <a:srgbClr val="FF0000"/>
              </a:solidFill>
            </a:endParaRPr>
          </a:p>
          <a:p>
            <a:pPr lvl="1"/>
            <a:r>
              <a:rPr lang="en-US" altLang="zh-CN" sz="2800" smtClean="0"/>
              <a:t>D.</a:t>
            </a:r>
            <a:r>
              <a:rPr lang="zh-CN" altLang="en-US" sz="2800" smtClean="0"/>
              <a:t>采购员乙向餐馆销售自家产的白菜</a:t>
            </a:r>
            <a:r>
              <a:rPr lang="zh-CN" altLang="en-US" sz="2000" smtClean="0">
                <a:solidFill>
                  <a:srgbClr val="FF0000"/>
                </a:solidFill>
                <a:latin typeface="YaHei Consolas Hybrid" pitchFamily="34" charset="-122"/>
                <a:ea typeface="YaHei Consolas Hybrid" pitchFamily="34" charset="-122"/>
              </a:rPr>
              <a:t>（全票）</a:t>
            </a:r>
            <a:endParaRPr lang="zh-CN" altLang="en-US" sz="2800" smtClean="0">
              <a:solidFill>
                <a:srgbClr val="FF0000"/>
              </a:solidFill>
            </a:endParaRPr>
          </a:p>
          <a:p>
            <a:pPr lvl="1"/>
            <a:r>
              <a:rPr lang="en-US" altLang="zh-CN" sz="2800" smtClean="0"/>
              <a:t>E.</a:t>
            </a:r>
            <a:r>
              <a:rPr lang="zh-CN" altLang="en-US" sz="2800" smtClean="0"/>
              <a:t>租赁某小区商品房为营业用房</a:t>
            </a:r>
            <a:r>
              <a:rPr lang="zh-CN" altLang="en-US" sz="2000" smtClean="0">
                <a:solidFill>
                  <a:srgbClr val="FF0000"/>
                </a:solidFill>
                <a:latin typeface="YaHei Consolas Hybrid" pitchFamily="34" charset="-122"/>
                <a:ea typeface="YaHei Consolas Hybrid" pitchFamily="34" charset="-122"/>
              </a:rPr>
              <a:t>（全票）</a:t>
            </a:r>
            <a:endParaRPr lang="zh-CN" altLang="en-US" sz="2800" smtClean="0">
              <a:solidFill>
                <a:srgbClr val="FF0000"/>
              </a:solidFill>
            </a:endParaRPr>
          </a:p>
          <a:p>
            <a:pPr lvl="1"/>
            <a:r>
              <a:rPr lang="en-US" altLang="zh-CN" sz="2800" b="0" smtClean="0">
                <a:solidFill>
                  <a:srgbClr val="FF0000"/>
                </a:solidFill>
              </a:rPr>
              <a:t>F.</a:t>
            </a:r>
            <a:r>
              <a:rPr lang="zh-CN" altLang="en-US" sz="2800" b="0" smtClean="0">
                <a:solidFill>
                  <a:srgbClr val="FF0000"/>
                </a:solidFill>
              </a:rPr>
              <a:t>乙超出授权，与蔬菜公司签订</a:t>
            </a:r>
            <a:r>
              <a:rPr lang="en-US" altLang="zh-CN" sz="2800" b="0" smtClean="0">
                <a:solidFill>
                  <a:srgbClr val="FF0000"/>
                </a:solidFill>
              </a:rPr>
              <a:t>5</a:t>
            </a:r>
            <a:r>
              <a:rPr lang="zh-CN" altLang="en-US" sz="2800" b="0" smtClean="0">
                <a:solidFill>
                  <a:srgbClr val="FF0000"/>
                </a:solidFill>
              </a:rPr>
              <a:t>万元合同</a:t>
            </a:r>
          </a:p>
          <a:p>
            <a:pPr lvl="1"/>
            <a:r>
              <a:rPr lang="en-US" altLang="zh-CN" sz="2800" smtClean="0"/>
              <a:t>G.</a:t>
            </a:r>
            <a:r>
              <a:rPr lang="zh-CN" altLang="en-US" sz="2800" smtClean="0"/>
              <a:t>店名改为“满口香” </a:t>
            </a:r>
            <a:r>
              <a:rPr lang="zh-CN" altLang="en-US" sz="2000" smtClean="0">
                <a:solidFill>
                  <a:srgbClr val="FF0000"/>
                </a:solidFill>
                <a:latin typeface="YaHei Consolas Hybrid" pitchFamily="34" charset="-122"/>
                <a:ea typeface="YaHei Consolas Hybrid" pitchFamily="34" charset="-122"/>
              </a:rPr>
              <a:t>（全票）</a:t>
            </a:r>
          </a:p>
        </p:txBody>
      </p:sp>
      <p:sp>
        <p:nvSpPr>
          <p:cNvPr id="4608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211969"/>
          <p:cNvSpPr>
            <a:spLocks noGrp="1" noChangeArrowheads="1"/>
          </p:cNvSpPr>
          <p:nvPr>
            <p:ph type="title"/>
          </p:nvPr>
        </p:nvSpPr>
        <p:spPr>
          <a:xfrm>
            <a:off x="304800" y="1371600"/>
            <a:ext cx="7315200" cy="944563"/>
          </a:xfrm>
        </p:spPr>
        <p:txBody>
          <a:bodyPr/>
          <a:lstStyle/>
          <a:p>
            <a:r>
              <a:rPr lang="zh-CN" altLang="en-US" sz="2400" b="1" smtClean="0">
                <a:solidFill>
                  <a:srgbClr val="04040A"/>
                </a:solidFill>
                <a:latin typeface="宋体" pitchFamily="2" charset="-122"/>
                <a:ea typeface="仿宋_GB2312" pitchFamily="49" charset="-122"/>
              </a:rPr>
              <a:t>（一）合伙企业的对外代表权</a:t>
            </a:r>
            <a:endParaRPr lang="zh-CN" altLang="en-US" sz="2400" b="1" smtClean="0">
              <a:solidFill>
                <a:srgbClr val="04040A"/>
              </a:solidFill>
              <a:latin typeface="Times New Roman" pitchFamily="18" charset="0"/>
              <a:ea typeface="仿宋_GB2312" pitchFamily="49" charset="-122"/>
            </a:endParaRPr>
          </a:p>
        </p:txBody>
      </p:sp>
      <p:sp>
        <p:nvSpPr>
          <p:cNvPr id="47106" name="内容占位符 211970"/>
          <p:cNvSpPr>
            <a:spLocks noGrp="1" noChangeArrowheads="1"/>
          </p:cNvSpPr>
          <p:nvPr>
            <p:ph idx="1"/>
          </p:nvPr>
        </p:nvSpPr>
        <p:spPr>
          <a:xfrm>
            <a:off x="457200" y="2286000"/>
            <a:ext cx="8229600" cy="4111625"/>
          </a:xfrm>
        </p:spPr>
        <p:txBody>
          <a:bodyPr/>
          <a:lstStyle/>
          <a:p>
            <a:r>
              <a:rPr lang="zh-CN" altLang="en-US" sz="2400" b="0" smtClean="0">
                <a:solidFill>
                  <a:srgbClr val="04040A"/>
                </a:solidFill>
                <a:latin typeface="宋体" pitchFamily="2" charset="-122"/>
              </a:rPr>
              <a:t>主要有两种情况：</a:t>
            </a:r>
            <a:endParaRPr lang="zh-CN" altLang="en-US" sz="2400" b="0" smtClean="0">
              <a:solidFill>
                <a:srgbClr val="04040A"/>
              </a:solidFill>
              <a:latin typeface="Times New Roman" pitchFamily="18" charset="0"/>
              <a:cs typeface="Times New Roman" pitchFamily="18" charset="0"/>
            </a:endParaRPr>
          </a:p>
          <a:p>
            <a:r>
              <a:rPr lang="en-US" altLang="zh-CN" sz="2400" b="0" smtClean="0">
                <a:solidFill>
                  <a:srgbClr val="04040A"/>
                </a:solidFill>
                <a:latin typeface="宋体" pitchFamily="2" charset="-122"/>
              </a:rPr>
              <a:t>1</a:t>
            </a:r>
            <a:r>
              <a:rPr lang="zh-CN" altLang="en-US" sz="2400" b="0" smtClean="0">
                <a:solidFill>
                  <a:srgbClr val="04040A"/>
                </a:solidFill>
                <a:latin typeface="宋体" pitchFamily="2" charset="-122"/>
              </a:rPr>
              <a:t>、全体合伙人共同执行合伙企业事务的，每一个合伙人对外都有权代表合伙企业。</a:t>
            </a:r>
            <a:endParaRPr lang="zh-CN" altLang="en-US" sz="2400" b="0" smtClean="0">
              <a:solidFill>
                <a:srgbClr val="04040A"/>
              </a:solidFill>
              <a:latin typeface="Times New Roman" pitchFamily="18" charset="0"/>
              <a:cs typeface="Times New Roman" pitchFamily="18" charset="0"/>
            </a:endParaRPr>
          </a:p>
          <a:p>
            <a:r>
              <a:rPr lang="en-US" altLang="zh-CN" sz="2400" b="0" smtClean="0">
                <a:solidFill>
                  <a:srgbClr val="04040A"/>
                </a:solidFill>
                <a:latin typeface="宋体" pitchFamily="2" charset="-122"/>
              </a:rPr>
              <a:t>2</a:t>
            </a:r>
            <a:r>
              <a:rPr lang="zh-CN" altLang="en-US" sz="2400" b="0" smtClean="0">
                <a:solidFill>
                  <a:srgbClr val="04040A"/>
                </a:solidFill>
                <a:latin typeface="宋体" pitchFamily="2" charset="-122"/>
              </a:rPr>
              <a:t>、部分合伙人执行合伙企业事务的，执行合伙企业事务的合伙人，对外代表合伙企业。其他合伙人则不代表。</a:t>
            </a:r>
            <a:endParaRPr lang="zh-CN" altLang="en-US" sz="2400" b="0" smtClean="0">
              <a:solidFill>
                <a:srgbClr val="04040A"/>
              </a:solidFill>
              <a:latin typeface="Times New Roman" pitchFamily="18" charset="0"/>
              <a:cs typeface="Times New Roman" pitchFamily="18" charset="0"/>
            </a:endParaRPr>
          </a:p>
          <a:p>
            <a:endParaRPr lang="zh-CN" altLang="en-US" sz="2400" b="0" smtClean="0">
              <a:solidFill>
                <a:srgbClr val="04040A"/>
              </a:solidFill>
            </a:endParaRPr>
          </a:p>
        </p:txBody>
      </p:sp>
      <p:sp>
        <p:nvSpPr>
          <p:cNvPr id="211972" name="矩形 211971"/>
          <p:cNvSpPr>
            <a:spLocks noRot="1"/>
          </p:cNvSpPr>
          <p:nvPr/>
        </p:nvSpPr>
        <p:spPr>
          <a:xfrm>
            <a:off x="1371600" y="533400"/>
            <a:ext cx="8229600" cy="652463"/>
          </a:xfrm>
          <a:prstGeom prst="rect">
            <a:avLst/>
          </a:prstGeom>
          <a:noFill/>
          <a:ln w="9525">
            <a:noFill/>
            <a:miter/>
          </a:ln>
        </p:spPr>
        <p:txBody>
          <a:bodyPr anchor="ctr"/>
          <a:lstStyle>
            <a:lvl1pPr marL="0" lvl="0" indent="0" algn="l" defTabSz="914400" eaLnBrk="1" fontAlgn="base" latinLnBrk="0" hangingPunct="1">
              <a:lnSpc>
                <a:spcPct val="100000"/>
              </a:lnSpc>
              <a:spcBef>
                <a:spcPct val="0"/>
              </a:spcBef>
              <a:spcAft>
                <a:spcPct val="0"/>
              </a:spcAft>
              <a:buClr>
                <a:srgbClr val="000000"/>
              </a:buClr>
              <a:buNone/>
              <a:defRPr sz="4400" b="0" i="0" u="none" kern="1200" baseline="0">
                <a:solidFill>
                  <a:schemeClr val="bg1"/>
                </a:solidFill>
                <a:latin typeface="华文中宋" pitchFamily="2" charset="-122"/>
                <a:ea typeface="华文中宋" pitchFamily="2" charset="-122"/>
              </a:defRPr>
            </a:lvl1pPr>
          </a:lstStyle>
          <a:p>
            <a:r>
              <a:rPr lang="zh-CN" altLang="en-US" sz="2800" b="1" noProof="1">
                <a:effectLst>
                  <a:outerShdw blurRad="38100" dist="38100" dir="2700000">
                    <a:srgbClr val="C0C0C0"/>
                  </a:outerShdw>
                </a:effectLst>
                <a:ea typeface="黑体" pitchFamily="2" charset="-122"/>
                <a:cs typeface="+mn-ea"/>
              </a:rPr>
              <a:t>五、合伙企业对外代表权以及与第三人的关系</a:t>
            </a:r>
            <a:endParaRPr lang="zh-CN" altLang="en-US" sz="2800" b="1" noProof="1">
              <a:effectLst>
                <a:outerShdw blurRad="38100" dist="38100" dir="2700000">
                  <a:srgbClr val="C0C0C0"/>
                </a:outerShdw>
              </a:effectLst>
              <a:ea typeface="黑体" pitchFamily="2" charset="-122"/>
            </a:endParaRPr>
          </a:p>
        </p:txBody>
      </p:sp>
      <p:sp>
        <p:nvSpPr>
          <p:cNvPr id="47108"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58369"/>
          <p:cNvSpPr>
            <a:spLocks noGrp="1" noChangeArrowheads="1"/>
          </p:cNvSpPr>
          <p:nvPr>
            <p:ph type="title"/>
          </p:nvPr>
        </p:nvSpPr>
        <p:spPr/>
        <p:txBody>
          <a:bodyPr/>
          <a:lstStyle/>
          <a:p>
            <a:r>
              <a:rPr lang="zh-CN" altLang="en-US" smtClean="0"/>
              <a:t>对内限制不具有对外效力</a:t>
            </a:r>
          </a:p>
        </p:txBody>
      </p:sp>
      <p:sp>
        <p:nvSpPr>
          <p:cNvPr id="48130" name="文本占位符 58370"/>
          <p:cNvSpPr>
            <a:spLocks noGrp="1" noChangeArrowheads="1"/>
          </p:cNvSpPr>
          <p:nvPr>
            <p:ph type="body" idx="1"/>
          </p:nvPr>
        </p:nvSpPr>
        <p:spPr/>
        <p:txBody>
          <a:bodyPr/>
          <a:lstStyle/>
          <a:p>
            <a:r>
              <a:rPr lang="zh-CN" altLang="en-US" smtClean="0"/>
              <a:t>合伙经营中对善意第三人的保护：</a:t>
            </a:r>
          </a:p>
          <a:p>
            <a:pPr lvl="1"/>
            <a:r>
              <a:rPr lang="zh-CN" altLang="en-US" smtClean="0"/>
              <a:t>合伙企业对合伙人执行合伙事务以及对外代表合伙企业权利的限制，不得对抗善意第三人。</a:t>
            </a:r>
            <a:br>
              <a:rPr lang="zh-CN" altLang="en-US" smtClean="0"/>
            </a:br>
            <a:endParaRPr lang="zh-CN" altLang="en-US" smtClean="0"/>
          </a:p>
        </p:txBody>
      </p:sp>
      <p:sp>
        <p:nvSpPr>
          <p:cNvPr id="4813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72033"/>
          <p:cNvSpPr>
            <a:spLocks noGrp="1" noChangeArrowheads="1"/>
          </p:cNvSpPr>
          <p:nvPr>
            <p:ph type="title"/>
          </p:nvPr>
        </p:nvSpPr>
        <p:spPr/>
        <p:txBody>
          <a:bodyPr/>
          <a:lstStyle/>
          <a:p>
            <a:endParaRPr lang="zh-CN" altLang="zh-CN" smtClean="0"/>
          </a:p>
        </p:txBody>
      </p:sp>
      <p:sp>
        <p:nvSpPr>
          <p:cNvPr id="49154" name="文本占位符 172034"/>
          <p:cNvSpPr>
            <a:spLocks noGrp="1" noChangeArrowheads="1"/>
          </p:cNvSpPr>
          <p:nvPr>
            <p:ph type="body" idx="1"/>
          </p:nvPr>
        </p:nvSpPr>
        <p:spPr/>
        <p:txBody>
          <a:bodyPr/>
          <a:lstStyle/>
          <a:p>
            <a:r>
              <a:rPr lang="zh-CN" altLang="en-US" smtClean="0"/>
              <a:t>案例：</a:t>
            </a:r>
          </a:p>
          <a:p>
            <a:pPr lvl="1"/>
            <a:r>
              <a:rPr lang="zh-CN" altLang="en-US" smtClean="0"/>
              <a:t>合伙餐馆</a:t>
            </a:r>
            <a:r>
              <a:rPr lang="zh-CN" altLang="en-US" smtClean="0">
                <a:latin typeface="Times New Roman" pitchFamily="18" charset="0"/>
              </a:rPr>
              <a:t>“满园香” </a:t>
            </a:r>
            <a:r>
              <a:rPr lang="zh-CN" altLang="en-US" smtClean="0"/>
              <a:t>合伙人为甲乙丙，合伙人乙未经同意，超出</a:t>
            </a:r>
            <a:r>
              <a:rPr lang="en-US" altLang="zh-CN" smtClean="0"/>
              <a:t>3</a:t>
            </a:r>
            <a:r>
              <a:rPr lang="zh-CN" altLang="en-US" smtClean="0"/>
              <a:t>万元的授权范围，与蔬菜公司签订</a:t>
            </a:r>
            <a:r>
              <a:rPr lang="en-US" altLang="zh-CN" smtClean="0"/>
              <a:t>5</a:t>
            </a:r>
            <a:r>
              <a:rPr lang="zh-CN" altLang="en-US" smtClean="0"/>
              <a:t>万元供货合同。</a:t>
            </a:r>
          </a:p>
          <a:p>
            <a:pPr lvl="1"/>
            <a:r>
              <a:rPr lang="zh-CN" altLang="en-US" smtClean="0">
                <a:latin typeface="黑体" pitchFamily="49" charset="-122"/>
                <a:ea typeface="黑体" pitchFamily="49" charset="-122"/>
              </a:rPr>
              <a:t>蔬菜公司主张合同有效要求履行，而甲、丙认为合同无效拒绝履行时，该合同是否有效？</a:t>
            </a:r>
          </a:p>
        </p:txBody>
      </p:sp>
      <p:sp>
        <p:nvSpPr>
          <p:cNvPr id="4915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占位符 217090"/>
          <p:cNvSpPr>
            <a:spLocks noGrp="1" noChangeArrowheads="1"/>
          </p:cNvSpPr>
          <p:nvPr>
            <p:ph type="body" idx="1"/>
          </p:nvPr>
        </p:nvSpPr>
        <p:spPr>
          <a:xfrm>
            <a:off x="228600" y="1447800"/>
            <a:ext cx="8458200" cy="4949825"/>
          </a:xfrm>
        </p:spPr>
        <p:txBody>
          <a:bodyPr/>
          <a:lstStyle/>
          <a:p>
            <a:r>
              <a:rPr lang="zh-CN" altLang="en-US" smtClean="0"/>
              <a:t>合伙企业债务</a:t>
            </a:r>
          </a:p>
          <a:p>
            <a:pPr lvl="1"/>
            <a:r>
              <a:rPr lang="zh-CN" altLang="en-US" smtClean="0">
                <a:latin typeface="Times New Roman" pitchFamily="18" charset="0"/>
              </a:rPr>
              <a:t>外部</a:t>
            </a:r>
            <a:r>
              <a:rPr lang="zh-CN" altLang="en-US" i="1" u="sng" smtClean="0">
                <a:latin typeface="Times New Roman" pitchFamily="18" charset="0"/>
              </a:rPr>
              <a:t>（企业  </a:t>
            </a:r>
            <a:r>
              <a:rPr lang="en-US" altLang="zh-CN" i="1" u="sng" smtClean="0">
                <a:latin typeface="Times New Roman" pitchFamily="18" charset="0"/>
              </a:rPr>
              <a:t>V. </a:t>
            </a:r>
            <a:r>
              <a:rPr lang="zh-CN" altLang="en-US" i="1" u="sng" smtClean="0">
                <a:latin typeface="Times New Roman" pitchFamily="18" charset="0"/>
              </a:rPr>
              <a:t>企业债权人</a:t>
            </a:r>
            <a:r>
              <a:rPr lang="en-US" altLang="zh-CN" i="1" u="sng" smtClean="0">
                <a:latin typeface="Times New Roman" pitchFamily="18" charset="0"/>
              </a:rPr>
              <a:t>)</a:t>
            </a:r>
            <a:r>
              <a:rPr lang="zh-CN" altLang="en-US" smtClean="0">
                <a:latin typeface="Times New Roman" pitchFamily="18" charset="0"/>
              </a:rPr>
              <a:t>：</a:t>
            </a:r>
          </a:p>
          <a:p>
            <a:pPr lvl="2"/>
            <a:r>
              <a:rPr lang="zh-CN" altLang="en-US" smtClean="0">
                <a:latin typeface="Times New Roman" pitchFamily="18" charset="0"/>
              </a:rPr>
              <a:t>先以其全部财产进行清偿</a:t>
            </a:r>
          </a:p>
          <a:p>
            <a:pPr lvl="2"/>
            <a:r>
              <a:rPr lang="zh-CN" altLang="en-US" smtClean="0">
                <a:latin typeface="Times New Roman" pitchFamily="18" charset="0"/>
              </a:rPr>
              <a:t>合伙企业不能清偿到期债务的，合伙人承担无限连带责任</a:t>
            </a:r>
          </a:p>
          <a:p>
            <a:pPr lvl="1"/>
            <a:r>
              <a:rPr lang="zh-CN" altLang="en-US" smtClean="0">
                <a:latin typeface="Times New Roman" pitchFamily="18" charset="0"/>
              </a:rPr>
              <a:t>内部</a:t>
            </a:r>
            <a:r>
              <a:rPr lang="zh-CN" altLang="en-US" i="1" u="sng" smtClean="0">
                <a:latin typeface="Times New Roman" pitchFamily="18" charset="0"/>
              </a:rPr>
              <a:t>（合伙人  </a:t>
            </a:r>
            <a:r>
              <a:rPr lang="en-US" altLang="zh-CN" i="1" u="sng" smtClean="0">
                <a:latin typeface="Times New Roman" pitchFamily="18" charset="0"/>
              </a:rPr>
              <a:t>V. </a:t>
            </a:r>
            <a:r>
              <a:rPr lang="zh-CN" altLang="en-US" i="1" u="sng" smtClean="0">
                <a:latin typeface="Times New Roman" pitchFamily="18" charset="0"/>
              </a:rPr>
              <a:t>合伙人）</a:t>
            </a:r>
            <a:r>
              <a:rPr lang="zh-CN" altLang="en-US" smtClean="0">
                <a:latin typeface="Times New Roman" pitchFamily="18" charset="0"/>
              </a:rPr>
              <a:t>：</a:t>
            </a:r>
          </a:p>
          <a:p>
            <a:pPr lvl="2"/>
            <a:r>
              <a:rPr lang="zh-CN" altLang="en-US" smtClean="0"/>
              <a:t>合伙人清偿数额超过其亏损分担比例</a:t>
            </a:r>
            <a:r>
              <a:rPr lang="zh-CN" altLang="en-US" i="1" u="sng" smtClean="0">
                <a:solidFill>
                  <a:srgbClr val="FF0000"/>
                </a:solidFill>
              </a:rPr>
              <a:t>（如何确定亏损分担比例？）</a:t>
            </a:r>
            <a:r>
              <a:rPr lang="zh-CN" altLang="en-US" smtClean="0"/>
              <a:t>的，有权向其他合伙人追偿。 </a:t>
            </a:r>
          </a:p>
        </p:txBody>
      </p:sp>
      <p:sp>
        <p:nvSpPr>
          <p:cNvPr id="217092" name="标题 217091"/>
          <p:cNvSpPr>
            <a:spLocks noGrp="1"/>
          </p:cNvSpPr>
          <p:nvPr>
            <p:ph type="title"/>
          </p:nvPr>
        </p:nvSpPr>
        <p:spPr/>
        <p:txBody>
          <a:bodyPr/>
          <a:lstStyle/>
          <a:p>
            <a:r>
              <a:rPr lang="en-US" altLang="zh-CN" sz="2800" b="1" noProof="1">
                <a:effectLst>
                  <a:outerShdw blurRad="38100" dist="38100" dir="2700000">
                    <a:srgbClr val="C0C0C0"/>
                  </a:outerShdw>
                </a:effectLst>
                <a:latin typeface="黑体" pitchFamily="2" charset="-122"/>
                <a:ea typeface="黑体" pitchFamily="2" charset="-122"/>
              </a:rPr>
              <a:t>(</a:t>
            </a:r>
            <a:r>
              <a:rPr lang="zh-CN" altLang="en-US" sz="2800" b="1" noProof="1">
                <a:effectLst>
                  <a:outerShdw blurRad="38100" dist="38100" dir="2700000">
                    <a:srgbClr val="C0C0C0"/>
                  </a:outerShdw>
                </a:effectLst>
                <a:latin typeface="黑体" pitchFamily="2" charset="-122"/>
                <a:ea typeface="黑体" pitchFamily="2" charset="-122"/>
              </a:rPr>
              <a:t>二</a:t>
            </a:r>
            <a:r>
              <a:rPr lang="en-US" altLang="zh-CN" sz="2800" b="1" noProof="1">
                <a:effectLst>
                  <a:outerShdw blurRad="38100" dist="38100" dir="2700000">
                    <a:srgbClr val="C0C0C0"/>
                  </a:outerShdw>
                </a:effectLst>
                <a:latin typeface="黑体" pitchFamily="2" charset="-122"/>
                <a:ea typeface="黑体" pitchFamily="2" charset="-122"/>
              </a:rPr>
              <a:t>)</a:t>
            </a:r>
            <a:r>
              <a:rPr lang="zh-CN" altLang="en-US" sz="2800" b="1" noProof="1">
                <a:effectLst>
                  <a:outerShdw blurRad="38100" dist="38100" dir="2700000">
                    <a:srgbClr val="C0C0C0"/>
                  </a:outerShdw>
                </a:effectLst>
                <a:latin typeface="黑体" pitchFamily="2" charset="-122"/>
                <a:ea typeface="黑体" pitchFamily="2" charset="-122"/>
              </a:rPr>
              <a:t>合伙企业与第三人关系</a:t>
            </a:r>
          </a:p>
        </p:txBody>
      </p:sp>
      <p:sp>
        <p:nvSpPr>
          <p:cNvPr id="5017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占位符 218114"/>
          <p:cNvSpPr>
            <a:spLocks noGrp="1" noChangeArrowheads="1"/>
          </p:cNvSpPr>
          <p:nvPr>
            <p:ph type="body" idx="1"/>
          </p:nvPr>
        </p:nvSpPr>
        <p:spPr>
          <a:xfrm>
            <a:off x="228600" y="1447800"/>
            <a:ext cx="8686800" cy="4949825"/>
          </a:xfrm>
        </p:spPr>
        <p:txBody>
          <a:bodyPr/>
          <a:lstStyle/>
          <a:p>
            <a:r>
              <a:rPr lang="zh-CN" altLang="en-US" smtClean="0"/>
              <a:t>合伙人的个人债务</a:t>
            </a:r>
            <a:r>
              <a:rPr lang="en-US" altLang="zh-CN" sz="3200" b="0" i="1" u="sng" smtClean="0">
                <a:latin typeface="Times New Roman" pitchFamily="18" charset="0"/>
                <a:ea typeface="楷体_GB2312" pitchFamily="49" charset="-122"/>
              </a:rPr>
              <a:t>(</a:t>
            </a:r>
            <a:r>
              <a:rPr lang="zh-CN" altLang="en-US" sz="3200" b="0" i="1" u="sng" smtClean="0">
                <a:latin typeface="Times New Roman" pitchFamily="18" charset="0"/>
                <a:ea typeface="楷体_GB2312" pitchFamily="49" charset="-122"/>
              </a:rPr>
              <a:t>合伙人 </a:t>
            </a:r>
            <a:r>
              <a:rPr lang="en-US" altLang="zh-CN" sz="3200" b="0" i="1" u="sng" smtClean="0">
                <a:latin typeface="Times New Roman" pitchFamily="18" charset="0"/>
                <a:ea typeface="楷体_GB2312" pitchFamily="49" charset="-122"/>
              </a:rPr>
              <a:t>V.</a:t>
            </a:r>
            <a:r>
              <a:rPr lang="zh-CN" altLang="en-US" sz="3200" b="0" i="1" u="sng" smtClean="0">
                <a:latin typeface="Times New Roman" pitchFamily="18" charset="0"/>
                <a:ea typeface="楷体_GB2312" pitchFamily="49" charset="-122"/>
              </a:rPr>
              <a:t>个人债权人）</a:t>
            </a:r>
          </a:p>
          <a:p>
            <a:pPr lvl="1"/>
            <a:r>
              <a:rPr lang="zh-CN" altLang="en-US" smtClean="0"/>
              <a:t>先以其个人自有财产进行清偿</a:t>
            </a:r>
          </a:p>
          <a:p>
            <a:pPr lvl="1"/>
            <a:r>
              <a:rPr lang="zh-CN" altLang="en-US" smtClean="0"/>
              <a:t>自有财产不足清偿，以其合伙企业中收益来清偿</a:t>
            </a:r>
          </a:p>
          <a:p>
            <a:pPr lvl="1"/>
            <a:r>
              <a:rPr lang="zh-CN" altLang="en-US" smtClean="0"/>
              <a:t>债权人可请求法院，强制执行该合伙人在合伙企业中的财产份额。</a:t>
            </a:r>
          </a:p>
        </p:txBody>
      </p:sp>
      <p:sp>
        <p:nvSpPr>
          <p:cNvPr id="51202" name="标题 218115"/>
          <p:cNvSpPr>
            <a:spLocks noGrp="1" noChangeArrowheads="1"/>
          </p:cNvSpPr>
          <p:nvPr>
            <p:ph type="title"/>
          </p:nvPr>
        </p:nvSpPr>
        <p:spPr/>
        <p:txBody>
          <a:bodyPr/>
          <a:lstStyle/>
          <a:p>
            <a:endParaRPr lang="zh-CN" altLang="zh-CN" smtClean="0"/>
          </a:p>
        </p:txBody>
      </p:sp>
      <p:sp>
        <p:nvSpPr>
          <p:cNvPr id="5120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219137"/>
          <p:cNvSpPr>
            <a:spLocks noGrp="1" noChangeArrowheads="1"/>
          </p:cNvSpPr>
          <p:nvPr>
            <p:ph type="title"/>
          </p:nvPr>
        </p:nvSpPr>
        <p:spPr/>
        <p:txBody>
          <a:bodyPr/>
          <a:lstStyle/>
          <a:p>
            <a:endParaRPr lang="zh-CN" altLang="zh-CN" smtClean="0"/>
          </a:p>
        </p:txBody>
      </p:sp>
      <p:sp>
        <p:nvSpPr>
          <p:cNvPr id="52226" name="文本占位符 219138"/>
          <p:cNvSpPr>
            <a:spLocks noGrp="1" noChangeArrowheads="1"/>
          </p:cNvSpPr>
          <p:nvPr>
            <p:ph type="body" idx="1"/>
          </p:nvPr>
        </p:nvSpPr>
        <p:spPr/>
        <p:txBody>
          <a:bodyPr/>
          <a:lstStyle/>
          <a:p>
            <a:r>
              <a:rPr lang="zh-CN" altLang="en-US" smtClean="0"/>
              <a:t>强制执行后，债权人会不会成为新合伙人？</a:t>
            </a:r>
          </a:p>
          <a:p>
            <a:pPr lvl="1"/>
            <a:r>
              <a:rPr lang="zh-CN" altLang="en-US" smtClean="0"/>
              <a:t>法院强制执行合伙人的财产份额时：</a:t>
            </a:r>
          </a:p>
          <a:p>
            <a:pPr lvl="2"/>
            <a:r>
              <a:rPr lang="zh-CN" altLang="en-US" smtClean="0"/>
              <a:t>应通知全体合伙人，其他合伙人有优先购买权</a:t>
            </a:r>
          </a:p>
          <a:p>
            <a:pPr lvl="2"/>
            <a:r>
              <a:rPr lang="zh-CN" altLang="en-US" smtClean="0"/>
              <a:t>其他合伙人未购买，又不同意将该财产份额转让给他人</a:t>
            </a:r>
          </a:p>
          <a:p>
            <a:pPr lvl="3"/>
            <a:r>
              <a:rPr lang="zh-CN" altLang="en-US" smtClean="0"/>
              <a:t>应当办理退伙结算，或削减相应财产份额结算</a:t>
            </a:r>
          </a:p>
        </p:txBody>
      </p:sp>
      <p:sp>
        <p:nvSpPr>
          <p:cNvPr id="5222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220161"/>
          <p:cNvSpPr>
            <a:spLocks noGrp="1" noChangeArrowheads="1"/>
          </p:cNvSpPr>
          <p:nvPr>
            <p:ph type="title"/>
          </p:nvPr>
        </p:nvSpPr>
        <p:spPr/>
        <p:txBody>
          <a:bodyPr/>
          <a:lstStyle/>
          <a:p>
            <a:endParaRPr lang="zh-CN" altLang="zh-CN" smtClean="0"/>
          </a:p>
        </p:txBody>
      </p:sp>
      <p:sp>
        <p:nvSpPr>
          <p:cNvPr id="53250" name="文本占位符 220162"/>
          <p:cNvSpPr>
            <a:spLocks noGrp="1" noChangeArrowheads="1"/>
          </p:cNvSpPr>
          <p:nvPr>
            <p:ph type="body" idx="1"/>
          </p:nvPr>
        </p:nvSpPr>
        <p:spPr/>
        <p:txBody>
          <a:bodyPr/>
          <a:lstStyle/>
          <a:p>
            <a:r>
              <a:rPr lang="zh-CN" altLang="en-US" smtClean="0"/>
              <a:t>对合伙人个人债权人的限制</a:t>
            </a:r>
          </a:p>
          <a:p>
            <a:pPr lvl="1"/>
            <a:r>
              <a:rPr lang="zh-CN" altLang="en-US" smtClean="0"/>
              <a:t>合伙人发生与合伙企业无关的债务时：</a:t>
            </a:r>
          </a:p>
          <a:p>
            <a:pPr lvl="1"/>
            <a:r>
              <a:rPr lang="zh-CN" altLang="en-US" smtClean="0"/>
              <a:t>抵销权的禁止</a:t>
            </a:r>
          </a:p>
          <a:p>
            <a:pPr lvl="2"/>
            <a:r>
              <a:rPr lang="zh-CN" altLang="en-US" smtClean="0"/>
              <a:t>债权人不得以其债权抵销其对合伙企业的债务</a:t>
            </a:r>
          </a:p>
          <a:p>
            <a:pPr lvl="1"/>
            <a:r>
              <a:rPr lang="zh-CN" altLang="en-US" smtClean="0"/>
              <a:t>代位权的禁止</a:t>
            </a:r>
          </a:p>
          <a:p>
            <a:pPr lvl="2"/>
            <a:r>
              <a:rPr lang="zh-CN" altLang="en-US" smtClean="0"/>
              <a:t>不得代位行使合伙人在合伙企业中的权利</a:t>
            </a:r>
          </a:p>
          <a:p>
            <a:pPr>
              <a:buFont typeface="Wingdings" pitchFamily="2" charset="2"/>
              <a:buNone/>
            </a:pPr>
            <a:endParaRPr lang="zh-CN" altLang="en-US" smtClean="0">
              <a:solidFill>
                <a:srgbClr val="FF0000"/>
              </a:solidFill>
            </a:endParaRPr>
          </a:p>
        </p:txBody>
      </p:sp>
      <p:sp>
        <p:nvSpPr>
          <p:cNvPr id="5325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文本框 210945"/>
          <p:cNvSpPr txBox="1">
            <a:spLocks noChangeArrowheads="1"/>
          </p:cNvSpPr>
          <p:nvPr/>
        </p:nvSpPr>
        <p:spPr bwMode="auto">
          <a:xfrm>
            <a:off x="1371600" y="533400"/>
            <a:ext cx="5486400" cy="579438"/>
          </a:xfrm>
          <a:prstGeom prst="rect">
            <a:avLst/>
          </a:prstGeom>
          <a:noFill/>
          <a:ln w="9525">
            <a:noFill/>
            <a:miter lim="800000"/>
            <a:headEnd/>
            <a:tailEnd/>
          </a:ln>
        </p:spPr>
        <p:txBody>
          <a:bodyPr>
            <a:spAutoFit/>
          </a:bodyPr>
          <a:lstStyle/>
          <a:p>
            <a:pPr>
              <a:spcBef>
                <a:spcPct val="50000"/>
              </a:spcBef>
            </a:pPr>
            <a:r>
              <a:rPr lang="zh-CN" altLang="en-US" sz="3200">
                <a:solidFill>
                  <a:schemeClr val="bg1"/>
                </a:solidFill>
                <a:ea typeface="华文中宋" pitchFamily="2" charset="-122"/>
              </a:rPr>
              <a:t>合伙企业的外部关系</a:t>
            </a:r>
          </a:p>
        </p:txBody>
      </p:sp>
      <p:sp>
        <p:nvSpPr>
          <p:cNvPr id="210947" name="棱台 210946"/>
          <p:cNvSpPr>
            <a:spLocks noChangeArrowheads="1"/>
          </p:cNvSpPr>
          <p:nvPr/>
        </p:nvSpPr>
        <p:spPr bwMode="auto">
          <a:xfrm>
            <a:off x="3810000" y="3505200"/>
            <a:ext cx="1828800" cy="762000"/>
          </a:xfrm>
          <a:prstGeom prst="bevel">
            <a:avLst>
              <a:gd name="adj" fmla="val 12500"/>
            </a:avLst>
          </a:prstGeom>
          <a:solidFill>
            <a:srgbClr val="FFCCCC"/>
          </a:solidFill>
          <a:ln w="9525">
            <a:solidFill>
              <a:schemeClr val="tx1"/>
            </a:solidFill>
            <a:miter lim="800000"/>
            <a:headEnd/>
            <a:tailEnd/>
          </a:ln>
        </p:spPr>
        <p:txBody>
          <a:bodyPr wrap="none" anchor="ctr"/>
          <a:lstStyle/>
          <a:p>
            <a:pPr algn="ctr"/>
            <a:r>
              <a:rPr lang="zh-CN" altLang="en-US" sz="3200">
                <a:solidFill>
                  <a:schemeClr val="accent2"/>
                </a:solidFill>
              </a:rPr>
              <a:t>合伙企业</a:t>
            </a:r>
          </a:p>
        </p:txBody>
      </p:sp>
      <p:sp>
        <p:nvSpPr>
          <p:cNvPr id="210948" name="直接连接符 210947"/>
          <p:cNvSpPr>
            <a:spLocks noChangeShapeType="1"/>
          </p:cNvSpPr>
          <p:nvPr/>
        </p:nvSpPr>
        <p:spPr bwMode="auto">
          <a:xfrm flipV="1">
            <a:off x="4724400" y="2971800"/>
            <a:ext cx="0" cy="533400"/>
          </a:xfrm>
          <a:prstGeom prst="line">
            <a:avLst/>
          </a:prstGeom>
          <a:noFill/>
          <a:ln w="57150">
            <a:solidFill>
              <a:srgbClr val="FF5050"/>
            </a:solidFill>
            <a:round/>
            <a:headEnd/>
            <a:tailEnd type="triangle" w="med" len="med"/>
          </a:ln>
        </p:spPr>
        <p:txBody>
          <a:bodyPr/>
          <a:lstStyle/>
          <a:p>
            <a:endParaRPr lang="zh-CN" altLang="en-US"/>
          </a:p>
        </p:txBody>
      </p:sp>
      <p:sp>
        <p:nvSpPr>
          <p:cNvPr id="210949" name="文本框 210948"/>
          <p:cNvSpPr txBox="1">
            <a:spLocks noChangeArrowheads="1"/>
          </p:cNvSpPr>
          <p:nvPr/>
        </p:nvSpPr>
        <p:spPr bwMode="auto">
          <a:xfrm>
            <a:off x="3733800" y="2362200"/>
            <a:ext cx="1905000" cy="588963"/>
          </a:xfrm>
          <a:prstGeom prst="rect">
            <a:avLst/>
          </a:prstGeom>
          <a:noFill/>
          <a:ln w="9525">
            <a:solidFill>
              <a:srgbClr val="FF5050"/>
            </a:solidFill>
            <a:miter lim="800000"/>
            <a:headEnd/>
            <a:tailEnd/>
          </a:ln>
        </p:spPr>
        <p:txBody>
          <a:bodyPr>
            <a:spAutoFit/>
          </a:bodyPr>
          <a:lstStyle/>
          <a:p>
            <a:pPr algn="ctr">
              <a:spcBef>
                <a:spcPct val="50000"/>
              </a:spcBef>
            </a:pPr>
            <a:r>
              <a:rPr lang="zh-CN" altLang="en-US" sz="3200">
                <a:solidFill>
                  <a:srgbClr val="CC0000"/>
                </a:solidFill>
                <a:ea typeface="华文中宋" pitchFamily="2" charset="-122"/>
              </a:rPr>
              <a:t>对外代表</a:t>
            </a:r>
          </a:p>
        </p:txBody>
      </p:sp>
      <p:sp>
        <p:nvSpPr>
          <p:cNvPr id="210950" name="文本框 210949"/>
          <p:cNvSpPr txBox="1">
            <a:spLocks noChangeArrowheads="1"/>
          </p:cNvSpPr>
          <p:nvPr/>
        </p:nvSpPr>
        <p:spPr bwMode="auto">
          <a:xfrm>
            <a:off x="838200" y="2057400"/>
            <a:ext cx="2667000" cy="946150"/>
          </a:xfrm>
          <a:prstGeom prst="rect">
            <a:avLst/>
          </a:prstGeom>
          <a:noFill/>
          <a:ln w="9525">
            <a:noFill/>
            <a:miter lim="800000"/>
            <a:headEnd/>
            <a:tailEnd/>
          </a:ln>
        </p:spPr>
        <p:txBody>
          <a:bodyPr>
            <a:spAutoFit/>
          </a:bodyPr>
          <a:lstStyle/>
          <a:p>
            <a:pPr>
              <a:spcBef>
                <a:spcPct val="50000"/>
              </a:spcBef>
            </a:pPr>
            <a:r>
              <a:rPr lang="zh-CN" altLang="en-US" sz="2800">
                <a:solidFill>
                  <a:schemeClr val="accent2"/>
                </a:solidFill>
                <a:ea typeface="华文中宋" pitchFamily="2" charset="-122"/>
              </a:rPr>
              <a:t>每个合伙人都有对外代表权</a:t>
            </a:r>
          </a:p>
        </p:txBody>
      </p:sp>
      <p:sp>
        <p:nvSpPr>
          <p:cNvPr id="210951" name="文本框 210950"/>
          <p:cNvSpPr txBox="1">
            <a:spLocks noChangeArrowheads="1"/>
          </p:cNvSpPr>
          <p:nvPr/>
        </p:nvSpPr>
        <p:spPr bwMode="auto">
          <a:xfrm>
            <a:off x="5562600" y="1295400"/>
            <a:ext cx="3581400" cy="1917700"/>
          </a:xfrm>
          <a:prstGeom prst="rect">
            <a:avLst/>
          </a:prstGeom>
          <a:noFill/>
          <a:ln w="9525">
            <a:noFill/>
            <a:miter lim="800000"/>
            <a:headEnd/>
            <a:tailEnd/>
          </a:ln>
        </p:spPr>
        <p:txBody>
          <a:bodyPr>
            <a:spAutoFit/>
          </a:bodyPr>
          <a:lstStyle/>
          <a:p>
            <a:pPr>
              <a:spcBef>
                <a:spcPct val="50000"/>
              </a:spcBef>
            </a:pPr>
            <a:r>
              <a:rPr lang="zh-CN" altLang="en-US" sz="2400">
                <a:solidFill>
                  <a:schemeClr val="accent2"/>
                </a:solidFill>
                <a:ea typeface="华文中宋" pitchFamily="2" charset="-122"/>
              </a:rPr>
              <a:t>共同执行：</a:t>
            </a:r>
            <a:r>
              <a:rPr lang="zh-CN" altLang="en-US" sz="2400">
                <a:ea typeface="华文中宋" pitchFamily="2" charset="-122"/>
              </a:rPr>
              <a:t>都有权代表；</a:t>
            </a:r>
            <a:r>
              <a:rPr lang="zh-CN" altLang="en-US" sz="2400">
                <a:solidFill>
                  <a:schemeClr val="accent2"/>
                </a:solidFill>
                <a:ea typeface="华文中宋" pitchFamily="2" charset="-122"/>
              </a:rPr>
              <a:t>委托执行：</a:t>
            </a:r>
            <a:r>
              <a:rPr lang="zh-CN" altLang="en-US" sz="2400">
                <a:ea typeface="华文中宋" pitchFamily="2" charset="-122"/>
              </a:rPr>
              <a:t>被委托人；</a:t>
            </a:r>
            <a:r>
              <a:rPr lang="zh-CN" altLang="en-US" sz="2400">
                <a:solidFill>
                  <a:schemeClr val="accent2"/>
                </a:solidFill>
                <a:ea typeface="华文中宋" pitchFamily="2" charset="-122"/>
              </a:rPr>
              <a:t>分别执行</a:t>
            </a:r>
            <a:r>
              <a:rPr lang="zh-CN" altLang="en-US" sz="2400">
                <a:solidFill>
                  <a:schemeClr val="bg2"/>
                </a:solidFill>
                <a:ea typeface="华文中宋" pitchFamily="2" charset="-122"/>
              </a:rPr>
              <a:t>：</a:t>
            </a:r>
            <a:r>
              <a:rPr lang="zh-CN" altLang="en-US" sz="2400">
                <a:ea typeface="华文中宋" pitchFamily="2" charset="-122"/>
              </a:rPr>
              <a:t>都有权在职责范围内代表；</a:t>
            </a:r>
            <a:r>
              <a:rPr lang="zh-CN" altLang="en-US" sz="2400">
                <a:solidFill>
                  <a:schemeClr val="accent2"/>
                </a:solidFill>
                <a:ea typeface="华文中宋" pitchFamily="2" charset="-122"/>
              </a:rPr>
              <a:t>授权执行：</a:t>
            </a:r>
            <a:r>
              <a:rPr lang="zh-CN" altLang="en-US" sz="2400">
                <a:ea typeface="华文中宋" pitchFamily="2" charset="-122"/>
              </a:rPr>
              <a:t>被聘任人</a:t>
            </a:r>
          </a:p>
        </p:txBody>
      </p:sp>
      <p:sp>
        <p:nvSpPr>
          <p:cNvPr id="210952" name="直接连接符 210951"/>
          <p:cNvSpPr>
            <a:spLocks noChangeShapeType="1"/>
          </p:cNvSpPr>
          <p:nvPr/>
        </p:nvSpPr>
        <p:spPr bwMode="auto">
          <a:xfrm flipH="1">
            <a:off x="3276600" y="3886200"/>
            <a:ext cx="533400" cy="0"/>
          </a:xfrm>
          <a:prstGeom prst="line">
            <a:avLst/>
          </a:prstGeom>
          <a:noFill/>
          <a:ln w="57150">
            <a:solidFill>
              <a:srgbClr val="FF5050"/>
            </a:solidFill>
            <a:round/>
            <a:headEnd/>
            <a:tailEnd type="triangle" w="med" len="med"/>
          </a:ln>
        </p:spPr>
        <p:txBody>
          <a:bodyPr/>
          <a:lstStyle/>
          <a:p>
            <a:endParaRPr lang="zh-CN" altLang="en-US"/>
          </a:p>
        </p:txBody>
      </p:sp>
      <p:sp>
        <p:nvSpPr>
          <p:cNvPr id="210953" name="文本框 210952"/>
          <p:cNvSpPr txBox="1">
            <a:spLocks noChangeArrowheads="1"/>
          </p:cNvSpPr>
          <p:nvPr/>
        </p:nvSpPr>
        <p:spPr bwMode="auto">
          <a:xfrm>
            <a:off x="381000" y="3581400"/>
            <a:ext cx="2819400" cy="588963"/>
          </a:xfrm>
          <a:prstGeom prst="rect">
            <a:avLst/>
          </a:prstGeom>
          <a:noFill/>
          <a:ln w="9525">
            <a:solidFill>
              <a:srgbClr val="FF5050"/>
            </a:solidFill>
            <a:miter lim="800000"/>
            <a:headEnd/>
            <a:tailEnd/>
          </a:ln>
        </p:spPr>
        <p:txBody>
          <a:bodyPr>
            <a:spAutoFit/>
          </a:bodyPr>
          <a:lstStyle/>
          <a:p>
            <a:pPr algn="ctr">
              <a:spcBef>
                <a:spcPct val="50000"/>
              </a:spcBef>
            </a:pPr>
            <a:r>
              <a:rPr lang="zh-CN" altLang="en-US" sz="3200">
                <a:solidFill>
                  <a:srgbClr val="CC0000"/>
                </a:solidFill>
                <a:ea typeface="华文中宋" pitchFamily="2" charset="-122"/>
              </a:rPr>
              <a:t>与善意第三人</a:t>
            </a:r>
          </a:p>
        </p:txBody>
      </p:sp>
      <p:sp>
        <p:nvSpPr>
          <p:cNvPr id="210954" name="文本框 210953"/>
          <p:cNvSpPr txBox="1">
            <a:spLocks noChangeArrowheads="1"/>
          </p:cNvSpPr>
          <p:nvPr/>
        </p:nvSpPr>
        <p:spPr bwMode="auto">
          <a:xfrm>
            <a:off x="381000" y="4495800"/>
            <a:ext cx="3657600" cy="1552575"/>
          </a:xfrm>
          <a:prstGeom prst="rect">
            <a:avLst/>
          </a:prstGeom>
          <a:noFill/>
          <a:ln w="9525">
            <a:noFill/>
            <a:miter lim="800000"/>
            <a:headEnd/>
            <a:tailEnd/>
          </a:ln>
        </p:spPr>
        <p:txBody>
          <a:bodyPr>
            <a:spAutoFit/>
          </a:bodyPr>
          <a:lstStyle/>
          <a:p>
            <a:pPr>
              <a:spcBef>
                <a:spcPct val="50000"/>
              </a:spcBef>
            </a:pPr>
            <a:r>
              <a:rPr lang="zh-CN" altLang="en-US" sz="2400">
                <a:solidFill>
                  <a:schemeClr val="accent2"/>
                </a:solidFill>
                <a:ea typeface="华文中宋" pitchFamily="2" charset="-122"/>
              </a:rPr>
              <a:t>特定法律关系当事人以外的任何对有关的无效交易因不知情而支付了相应对价的人。</a:t>
            </a:r>
          </a:p>
        </p:txBody>
      </p:sp>
      <p:sp>
        <p:nvSpPr>
          <p:cNvPr id="210955" name="十字星 210954"/>
          <p:cNvSpPr>
            <a:spLocks noChangeArrowheads="1"/>
          </p:cNvSpPr>
          <p:nvPr/>
        </p:nvSpPr>
        <p:spPr bwMode="auto">
          <a:xfrm>
            <a:off x="684213" y="4508500"/>
            <a:ext cx="2362200" cy="1828800"/>
          </a:xfrm>
          <a:prstGeom prst="star4">
            <a:avLst>
              <a:gd name="adj" fmla="val 12500"/>
            </a:avLst>
          </a:prstGeom>
          <a:solidFill>
            <a:srgbClr val="FFFF99"/>
          </a:solidFill>
          <a:ln w="9525">
            <a:solidFill>
              <a:schemeClr val="tx1"/>
            </a:solidFill>
            <a:miter lim="800000"/>
            <a:headEnd/>
            <a:tailEnd/>
          </a:ln>
        </p:spPr>
        <p:txBody>
          <a:bodyPr wrap="none" anchor="ctr"/>
          <a:lstStyle/>
          <a:p>
            <a:pPr algn="ctr"/>
            <a:r>
              <a:rPr lang="zh-CN" altLang="en-US" sz="3200" b="1">
                <a:solidFill>
                  <a:srgbClr val="CC0000"/>
                </a:solidFill>
              </a:rPr>
              <a:t>保护</a:t>
            </a:r>
          </a:p>
        </p:txBody>
      </p:sp>
      <p:sp>
        <p:nvSpPr>
          <p:cNvPr id="210956" name="直接连接符 210955"/>
          <p:cNvSpPr>
            <a:spLocks noChangeShapeType="1"/>
          </p:cNvSpPr>
          <p:nvPr/>
        </p:nvSpPr>
        <p:spPr bwMode="auto">
          <a:xfrm>
            <a:off x="4724400" y="4267200"/>
            <a:ext cx="0" cy="381000"/>
          </a:xfrm>
          <a:prstGeom prst="line">
            <a:avLst/>
          </a:prstGeom>
          <a:noFill/>
          <a:ln w="57150">
            <a:solidFill>
              <a:srgbClr val="FF5050"/>
            </a:solidFill>
            <a:round/>
            <a:headEnd/>
            <a:tailEnd type="triangle" w="med" len="med"/>
          </a:ln>
        </p:spPr>
        <p:txBody>
          <a:bodyPr/>
          <a:lstStyle/>
          <a:p>
            <a:endParaRPr lang="zh-CN" altLang="en-US"/>
          </a:p>
        </p:txBody>
      </p:sp>
      <p:sp>
        <p:nvSpPr>
          <p:cNvPr id="210957" name="文本框 210956"/>
          <p:cNvSpPr txBox="1">
            <a:spLocks noChangeArrowheads="1"/>
          </p:cNvSpPr>
          <p:nvPr/>
        </p:nvSpPr>
        <p:spPr bwMode="auto">
          <a:xfrm>
            <a:off x="3810000" y="4648200"/>
            <a:ext cx="2743200" cy="588963"/>
          </a:xfrm>
          <a:prstGeom prst="rect">
            <a:avLst/>
          </a:prstGeom>
          <a:noFill/>
          <a:ln w="9525">
            <a:solidFill>
              <a:srgbClr val="FF5050"/>
            </a:solidFill>
            <a:miter lim="800000"/>
            <a:headEnd/>
            <a:tailEnd/>
          </a:ln>
        </p:spPr>
        <p:txBody>
          <a:bodyPr>
            <a:spAutoFit/>
          </a:bodyPr>
          <a:lstStyle/>
          <a:p>
            <a:pPr>
              <a:spcBef>
                <a:spcPct val="50000"/>
              </a:spcBef>
            </a:pPr>
            <a:r>
              <a:rPr lang="zh-CN" altLang="en-US" sz="3200">
                <a:solidFill>
                  <a:srgbClr val="CC0000"/>
                </a:solidFill>
                <a:ea typeface="华文中宋" pitchFamily="2" charset="-122"/>
              </a:rPr>
              <a:t>与企业债权人</a:t>
            </a:r>
          </a:p>
        </p:txBody>
      </p:sp>
      <p:sp>
        <p:nvSpPr>
          <p:cNvPr id="210958" name="文本框 210957"/>
          <p:cNvSpPr txBox="1">
            <a:spLocks noChangeArrowheads="1"/>
          </p:cNvSpPr>
          <p:nvPr/>
        </p:nvSpPr>
        <p:spPr bwMode="auto">
          <a:xfrm>
            <a:off x="3810000" y="5410200"/>
            <a:ext cx="2743200" cy="519113"/>
          </a:xfrm>
          <a:prstGeom prst="rect">
            <a:avLst/>
          </a:prstGeom>
          <a:noFill/>
          <a:ln w="9525">
            <a:noFill/>
            <a:miter lim="800000"/>
            <a:headEnd/>
            <a:tailEnd/>
          </a:ln>
        </p:spPr>
        <p:txBody>
          <a:bodyPr>
            <a:spAutoFit/>
          </a:bodyPr>
          <a:lstStyle/>
          <a:p>
            <a:pPr>
              <a:spcBef>
                <a:spcPct val="50000"/>
              </a:spcBef>
            </a:pPr>
            <a:r>
              <a:rPr lang="zh-CN" altLang="en-US" sz="2800">
                <a:solidFill>
                  <a:schemeClr val="accent2"/>
                </a:solidFill>
                <a:ea typeface="华文中宋" pitchFamily="2" charset="-122"/>
              </a:rPr>
              <a:t>双重优先权原则</a:t>
            </a:r>
          </a:p>
        </p:txBody>
      </p:sp>
      <p:sp>
        <p:nvSpPr>
          <p:cNvPr id="210959" name="直接连接符 210958"/>
          <p:cNvSpPr>
            <a:spLocks noChangeShapeType="1"/>
          </p:cNvSpPr>
          <p:nvPr/>
        </p:nvSpPr>
        <p:spPr bwMode="auto">
          <a:xfrm>
            <a:off x="5638800" y="3886200"/>
            <a:ext cx="533400" cy="0"/>
          </a:xfrm>
          <a:prstGeom prst="line">
            <a:avLst/>
          </a:prstGeom>
          <a:noFill/>
          <a:ln w="57150">
            <a:solidFill>
              <a:srgbClr val="FF5050"/>
            </a:solidFill>
            <a:round/>
            <a:headEnd/>
            <a:tailEnd type="triangle" w="med" len="med"/>
          </a:ln>
        </p:spPr>
        <p:txBody>
          <a:bodyPr/>
          <a:lstStyle/>
          <a:p>
            <a:endParaRPr lang="zh-CN" altLang="en-US"/>
          </a:p>
        </p:txBody>
      </p:sp>
      <p:sp>
        <p:nvSpPr>
          <p:cNvPr id="210960" name="文本框 210959"/>
          <p:cNvSpPr txBox="1">
            <a:spLocks noChangeArrowheads="1"/>
          </p:cNvSpPr>
          <p:nvPr/>
        </p:nvSpPr>
        <p:spPr bwMode="auto">
          <a:xfrm>
            <a:off x="6248400" y="3276600"/>
            <a:ext cx="1981200" cy="1076325"/>
          </a:xfrm>
          <a:prstGeom prst="rect">
            <a:avLst/>
          </a:prstGeom>
          <a:noFill/>
          <a:ln w="9525">
            <a:solidFill>
              <a:srgbClr val="FF5050"/>
            </a:solidFill>
            <a:miter lim="800000"/>
            <a:headEnd/>
            <a:tailEnd/>
          </a:ln>
        </p:spPr>
        <p:txBody>
          <a:bodyPr>
            <a:spAutoFit/>
          </a:bodyPr>
          <a:lstStyle/>
          <a:p>
            <a:pPr>
              <a:spcBef>
                <a:spcPct val="50000"/>
              </a:spcBef>
            </a:pPr>
            <a:r>
              <a:rPr lang="zh-CN" altLang="en-US" sz="3200">
                <a:solidFill>
                  <a:srgbClr val="CC0000"/>
                </a:solidFill>
                <a:ea typeface="华文中宋" pitchFamily="2" charset="-122"/>
              </a:rPr>
              <a:t>与合伙人的债权人</a:t>
            </a:r>
          </a:p>
        </p:txBody>
      </p:sp>
      <p:sp>
        <p:nvSpPr>
          <p:cNvPr id="210961" name="文本框 210960"/>
          <p:cNvSpPr txBox="1">
            <a:spLocks noChangeArrowheads="1"/>
          </p:cNvSpPr>
          <p:nvPr/>
        </p:nvSpPr>
        <p:spPr bwMode="auto">
          <a:xfrm>
            <a:off x="6781800" y="4495800"/>
            <a:ext cx="1828800" cy="1917700"/>
          </a:xfrm>
          <a:prstGeom prst="rect">
            <a:avLst/>
          </a:prstGeom>
          <a:noFill/>
          <a:ln w="9525">
            <a:noFill/>
            <a:miter lim="800000"/>
            <a:headEnd/>
            <a:tailEnd/>
          </a:ln>
        </p:spPr>
        <p:txBody>
          <a:bodyPr>
            <a:spAutoFit/>
          </a:bodyPr>
          <a:lstStyle/>
          <a:p>
            <a:pPr>
              <a:spcBef>
                <a:spcPct val="50000"/>
              </a:spcBef>
            </a:pPr>
            <a:r>
              <a:rPr lang="zh-CN" altLang="en-US">
                <a:solidFill>
                  <a:schemeClr val="accent2"/>
                </a:solidFill>
                <a:ea typeface="华文中宋" pitchFamily="2" charset="-122"/>
              </a:rPr>
              <a:t>不得抵销</a:t>
            </a:r>
          </a:p>
          <a:p>
            <a:pPr>
              <a:spcBef>
                <a:spcPct val="50000"/>
              </a:spcBef>
            </a:pPr>
            <a:r>
              <a:rPr lang="zh-CN" altLang="en-US">
                <a:solidFill>
                  <a:schemeClr val="accent2"/>
                </a:solidFill>
                <a:ea typeface="华文中宋" pitchFamily="2" charset="-122"/>
              </a:rPr>
              <a:t>不得代位</a:t>
            </a:r>
          </a:p>
          <a:p>
            <a:pPr>
              <a:spcBef>
                <a:spcPct val="50000"/>
              </a:spcBef>
            </a:pPr>
            <a:r>
              <a:rPr lang="zh-CN" altLang="en-US">
                <a:solidFill>
                  <a:schemeClr val="accent2"/>
                </a:solidFill>
                <a:ea typeface="华文中宋" pitchFamily="2" charset="-122"/>
              </a:rPr>
              <a:t>可以请求强制执行</a:t>
            </a:r>
          </a:p>
        </p:txBody>
      </p:sp>
      <p:sp>
        <p:nvSpPr>
          <p:cNvPr id="5428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500" fill="hold"/>
                                        <p:tgtEl>
                                          <p:spTgt spid="210946"/>
                                        </p:tgtEl>
                                        <p:attrNameLst>
                                          <p:attrName>ppt_w</p:attrName>
                                        </p:attrNameLst>
                                      </p:cBhvr>
                                      <p:tavLst>
                                        <p:tav tm="0">
                                          <p:val>
                                            <p:fltVal val="0"/>
                                          </p:val>
                                        </p:tav>
                                        <p:tav tm="100000">
                                          <p:val>
                                            <p:strVal val="#ppt_w"/>
                                          </p:val>
                                        </p:tav>
                                      </p:tavLst>
                                    </p:anim>
                                    <p:anim calcmode="lin" valueType="num">
                                      <p:cBhvr>
                                        <p:cTn id="8" dur="500" fill="hold"/>
                                        <p:tgtEl>
                                          <p:spTgt spid="2109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0947"/>
                                        </p:tgtEl>
                                        <p:attrNameLst>
                                          <p:attrName>style.visibility</p:attrName>
                                        </p:attrNameLst>
                                      </p:cBhvr>
                                      <p:to>
                                        <p:strVal val="visible"/>
                                      </p:to>
                                    </p:set>
                                    <p:anim calcmode="lin" valueType="num">
                                      <p:cBhvr>
                                        <p:cTn id="13" dur="500" fill="hold"/>
                                        <p:tgtEl>
                                          <p:spTgt spid="210947"/>
                                        </p:tgtEl>
                                        <p:attrNameLst>
                                          <p:attrName>ppt_w</p:attrName>
                                        </p:attrNameLst>
                                      </p:cBhvr>
                                      <p:tavLst>
                                        <p:tav tm="0">
                                          <p:val>
                                            <p:fltVal val="0"/>
                                          </p:val>
                                        </p:tav>
                                        <p:tav tm="100000">
                                          <p:val>
                                            <p:strVal val="#ppt_w"/>
                                          </p:val>
                                        </p:tav>
                                      </p:tavLst>
                                    </p:anim>
                                    <p:anim calcmode="lin" valueType="num">
                                      <p:cBhvr>
                                        <p:cTn id="14" dur="500" fill="hold"/>
                                        <p:tgtEl>
                                          <p:spTgt spid="210947"/>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10948"/>
                                        </p:tgtEl>
                                        <p:attrNameLst>
                                          <p:attrName>style.visibility</p:attrName>
                                        </p:attrNameLst>
                                      </p:cBhvr>
                                      <p:to>
                                        <p:strVal val="visible"/>
                                      </p:to>
                                    </p:set>
                                    <p:animEffect transition="in" filter="wipe(down)">
                                      <p:cBhvr>
                                        <p:cTn id="18" dur="500"/>
                                        <p:tgtEl>
                                          <p:spTgt spid="210948"/>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10949"/>
                                        </p:tgtEl>
                                        <p:attrNameLst>
                                          <p:attrName>style.visibility</p:attrName>
                                        </p:attrNameLst>
                                      </p:cBhvr>
                                      <p:to>
                                        <p:strVal val="visible"/>
                                      </p:to>
                                    </p:set>
                                    <p:animEffect transition="in" filter="wipe(down)">
                                      <p:cBhvr>
                                        <p:cTn id="22" dur="500"/>
                                        <p:tgtEl>
                                          <p:spTgt spid="21094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210950"/>
                                        </p:tgtEl>
                                        <p:attrNameLst>
                                          <p:attrName>style.visibility</p:attrName>
                                        </p:attrNameLst>
                                      </p:cBhvr>
                                      <p:to>
                                        <p:strVal val="visible"/>
                                      </p:to>
                                    </p:set>
                                    <p:animEffect transition="in" filter="slide(fromRight)">
                                      <p:cBhvr>
                                        <p:cTn id="27" dur="500"/>
                                        <p:tgtEl>
                                          <p:spTgt spid="21095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10951"/>
                                        </p:tgtEl>
                                        <p:attrNameLst>
                                          <p:attrName>style.visibility</p:attrName>
                                        </p:attrNameLst>
                                      </p:cBhvr>
                                      <p:to>
                                        <p:strVal val="visible"/>
                                      </p:to>
                                    </p:set>
                                    <p:animEffect transition="in" filter="slide(fromLeft)">
                                      <p:cBhvr>
                                        <p:cTn id="32" dur="500"/>
                                        <p:tgtEl>
                                          <p:spTgt spid="2109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0952"/>
                                        </p:tgtEl>
                                        <p:attrNameLst>
                                          <p:attrName>style.visibility</p:attrName>
                                        </p:attrNameLst>
                                      </p:cBhvr>
                                      <p:to>
                                        <p:strVal val="visible"/>
                                      </p:to>
                                    </p:set>
                                    <p:animEffect transition="in" filter="wipe(right)">
                                      <p:cBhvr>
                                        <p:cTn id="37" dur="500"/>
                                        <p:tgtEl>
                                          <p:spTgt spid="210952"/>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10953"/>
                                        </p:tgtEl>
                                        <p:attrNameLst>
                                          <p:attrName>style.visibility</p:attrName>
                                        </p:attrNameLst>
                                      </p:cBhvr>
                                      <p:to>
                                        <p:strVal val="visible"/>
                                      </p:to>
                                    </p:set>
                                    <p:animEffect transition="in" filter="wipe(right)">
                                      <p:cBhvr>
                                        <p:cTn id="41" dur="500"/>
                                        <p:tgtEl>
                                          <p:spTgt spid="21095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10954"/>
                                        </p:tgtEl>
                                        <p:attrNameLst>
                                          <p:attrName>style.visibility</p:attrName>
                                        </p:attrNameLst>
                                      </p:cBhvr>
                                      <p:to>
                                        <p:strVal val="visible"/>
                                      </p:to>
                                    </p:set>
                                    <p:animEffect transition="in" filter="slide(fromBottom)">
                                      <p:cBhvr>
                                        <p:cTn id="46" dur="500"/>
                                        <p:tgtEl>
                                          <p:spTgt spid="210954"/>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0955"/>
                                        </p:tgtEl>
                                        <p:attrNameLst>
                                          <p:attrName>style.visibility</p:attrName>
                                        </p:attrNameLst>
                                      </p:cBhvr>
                                      <p:to>
                                        <p:strVal val="visible"/>
                                      </p:to>
                                    </p:set>
                                    <p:anim calcmode="lin" valueType="num">
                                      <p:cBhvr>
                                        <p:cTn id="51" dur="500" fill="hold"/>
                                        <p:tgtEl>
                                          <p:spTgt spid="210955"/>
                                        </p:tgtEl>
                                        <p:attrNameLst>
                                          <p:attrName>ppt_w</p:attrName>
                                        </p:attrNameLst>
                                      </p:cBhvr>
                                      <p:tavLst>
                                        <p:tav tm="0">
                                          <p:val>
                                            <p:fltVal val="0"/>
                                          </p:val>
                                        </p:tav>
                                        <p:tav tm="100000">
                                          <p:val>
                                            <p:strVal val="#ppt_w"/>
                                          </p:val>
                                        </p:tav>
                                      </p:tavLst>
                                    </p:anim>
                                    <p:anim calcmode="lin" valueType="num">
                                      <p:cBhvr>
                                        <p:cTn id="52" dur="500" fill="hold"/>
                                        <p:tgtEl>
                                          <p:spTgt spid="210955"/>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10956"/>
                                        </p:tgtEl>
                                        <p:attrNameLst>
                                          <p:attrName>style.visibility</p:attrName>
                                        </p:attrNameLst>
                                      </p:cBhvr>
                                      <p:to>
                                        <p:strVal val="visible"/>
                                      </p:to>
                                    </p:set>
                                    <p:animEffect transition="in" filter="wipe(up)">
                                      <p:cBhvr>
                                        <p:cTn id="57" dur="500"/>
                                        <p:tgtEl>
                                          <p:spTgt spid="210956"/>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210957"/>
                                        </p:tgtEl>
                                        <p:attrNameLst>
                                          <p:attrName>style.visibility</p:attrName>
                                        </p:attrNameLst>
                                      </p:cBhvr>
                                      <p:to>
                                        <p:strVal val="visible"/>
                                      </p:to>
                                    </p:set>
                                    <p:animEffect transition="in" filter="wipe(up)">
                                      <p:cBhvr>
                                        <p:cTn id="61" dur="500"/>
                                        <p:tgtEl>
                                          <p:spTgt spid="210957"/>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1" fill="hold" grpId="0" nodeType="clickEffect">
                                  <p:stCondLst>
                                    <p:cond delay="0"/>
                                  </p:stCondLst>
                                  <p:childTnLst>
                                    <p:set>
                                      <p:cBhvr>
                                        <p:cTn id="65" dur="1" fill="hold">
                                          <p:stCondLst>
                                            <p:cond delay="0"/>
                                          </p:stCondLst>
                                        </p:cTn>
                                        <p:tgtEl>
                                          <p:spTgt spid="210958"/>
                                        </p:tgtEl>
                                        <p:attrNameLst>
                                          <p:attrName>style.visibility</p:attrName>
                                        </p:attrNameLst>
                                      </p:cBhvr>
                                      <p:to>
                                        <p:strVal val="visible"/>
                                      </p:to>
                                    </p:set>
                                    <p:animEffect transition="in" filter="slide(fromTop)">
                                      <p:cBhvr>
                                        <p:cTn id="66" dur="500"/>
                                        <p:tgtEl>
                                          <p:spTgt spid="21095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10959"/>
                                        </p:tgtEl>
                                        <p:attrNameLst>
                                          <p:attrName>style.visibility</p:attrName>
                                        </p:attrNameLst>
                                      </p:cBhvr>
                                      <p:to>
                                        <p:strVal val="visible"/>
                                      </p:to>
                                    </p:set>
                                    <p:animEffect transition="in" filter="wipe(left)">
                                      <p:cBhvr>
                                        <p:cTn id="71" dur="500"/>
                                        <p:tgtEl>
                                          <p:spTgt spid="210959"/>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10960"/>
                                        </p:tgtEl>
                                        <p:attrNameLst>
                                          <p:attrName>style.visibility</p:attrName>
                                        </p:attrNameLst>
                                      </p:cBhvr>
                                      <p:to>
                                        <p:strVal val="visible"/>
                                      </p:to>
                                    </p:set>
                                    <p:animEffect transition="in" filter="wipe(left)">
                                      <p:cBhvr>
                                        <p:cTn id="75" dur="500"/>
                                        <p:tgtEl>
                                          <p:spTgt spid="210960"/>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1" fill="hold" grpId="0" nodeType="clickEffect">
                                  <p:stCondLst>
                                    <p:cond delay="0"/>
                                  </p:stCondLst>
                                  <p:childTnLst>
                                    <p:set>
                                      <p:cBhvr>
                                        <p:cTn id="79" dur="1" fill="hold">
                                          <p:stCondLst>
                                            <p:cond delay="0"/>
                                          </p:stCondLst>
                                        </p:cTn>
                                        <p:tgtEl>
                                          <p:spTgt spid="210961">
                                            <p:txEl>
                                              <p:pRg st="0" end="0"/>
                                            </p:txEl>
                                          </p:spTgt>
                                        </p:tgtEl>
                                        <p:attrNameLst>
                                          <p:attrName>style.visibility</p:attrName>
                                        </p:attrNameLst>
                                      </p:cBhvr>
                                      <p:to>
                                        <p:strVal val="visible"/>
                                      </p:to>
                                    </p:set>
                                    <p:animEffect transition="in" filter="slide(fromTop)">
                                      <p:cBhvr>
                                        <p:cTn id="80" dur="500"/>
                                        <p:tgtEl>
                                          <p:spTgt spid="21096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grpId="0" nodeType="clickEffect">
                                  <p:stCondLst>
                                    <p:cond delay="0"/>
                                  </p:stCondLst>
                                  <p:childTnLst>
                                    <p:set>
                                      <p:cBhvr>
                                        <p:cTn id="84" dur="1" fill="hold">
                                          <p:stCondLst>
                                            <p:cond delay="0"/>
                                          </p:stCondLst>
                                        </p:cTn>
                                        <p:tgtEl>
                                          <p:spTgt spid="210961">
                                            <p:txEl>
                                              <p:pRg st="1" end="1"/>
                                            </p:txEl>
                                          </p:spTgt>
                                        </p:tgtEl>
                                        <p:attrNameLst>
                                          <p:attrName>style.visibility</p:attrName>
                                        </p:attrNameLst>
                                      </p:cBhvr>
                                      <p:to>
                                        <p:strVal val="visible"/>
                                      </p:to>
                                    </p:set>
                                    <p:animEffect transition="in" filter="slide(fromTop)">
                                      <p:cBhvr>
                                        <p:cTn id="85" dur="500"/>
                                        <p:tgtEl>
                                          <p:spTgt spid="210961">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1" fill="hold" grpId="0" nodeType="clickEffect">
                                  <p:stCondLst>
                                    <p:cond delay="0"/>
                                  </p:stCondLst>
                                  <p:childTnLst>
                                    <p:set>
                                      <p:cBhvr>
                                        <p:cTn id="89" dur="1" fill="hold">
                                          <p:stCondLst>
                                            <p:cond delay="0"/>
                                          </p:stCondLst>
                                        </p:cTn>
                                        <p:tgtEl>
                                          <p:spTgt spid="210961">
                                            <p:txEl>
                                              <p:pRg st="2" end="2"/>
                                            </p:txEl>
                                          </p:spTgt>
                                        </p:tgtEl>
                                        <p:attrNameLst>
                                          <p:attrName>style.visibility</p:attrName>
                                        </p:attrNameLst>
                                      </p:cBhvr>
                                      <p:to>
                                        <p:strVal val="visible"/>
                                      </p:to>
                                    </p:set>
                                    <p:animEffect transition="in" filter="slide(fromTop)">
                                      <p:cBhvr>
                                        <p:cTn id="90" dur="500"/>
                                        <p:tgtEl>
                                          <p:spTgt spid="2109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animBg="1"/>
      <p:bldP spid="210949" grpId="0" animBg="1"/>
      <p:bldP spid="210950" grpId="0"/>
      <p:bldP spid="210951" grpId="0"/>
      <p:bldP spid="210953" grpId="0" animBg="1"/>
      <p:bldP spid="210954" grpId="0"/>
      <p:bldP spid="210955" grpId="0" bldLvl="0" animBg="1"/>
      <p:bldP spid="210957" grpId="0" animBg="1"/>
      <p:bldP spid="210958" grpId="0"/>
      <p:bldP spid="210960" grpId="0" animBg="1"/>
      <p:bldP spid="21096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6" name="Rectangle 10"/>
          <p:cNvSpPr>
            <a:spLocks noChangeArrowheads="1"/>
          </p:cNvSpPr>
          <p:nvPr/>
        </p:nvSpPr>
        <p:spPr bwMode="auto">
          <a:xfrm>
            <a:off x="214313" y="1143000"/>
            <a:ext cx="4264025" cy="579438"/>
          </a:xfrm>
          <a:prstGeom prst="rect">
            <a:avLst/>
          </a:prstGeom>
          <a:noFill/>
          <a:ln w="9525">
            <a:noFill/>
            <a:miter lim="800000"/>
          </a:ln>
          <a:effectLst/>
        </p:spPr>
        <p:txBody>
          <a:bodyPr wrap="none">
            <a:spAutoFit/>
          </a:bodyPr>
          <a:lstStyle/>
          <a:p>
            <a:pPr>
              <a:buSzPct val="75000"/>
            </a:pPr>
            <a:r>
              <a:rPr lang="zh-CN" altLang="en-US" sz="3200" b="1" noProof="1">
                <a:solidFill>
                  <a:schemeClr val="hlink"/>
                </a:solidFill>
                <a:effectLst>
                  <a:outerShdw blurRad="38100" dist="38100" dir="2700000">
                    <a:srgbClr val="C0C0C0"/>
                  </a:outerShdw>
                </a:effectLst>
                <a:latin typeface="黑体" pitchFamily="2" charset="-122"/>
                <a:ea typeface="黑体" pitchFamily="2" charset="-122"/>
                <a:cs typeface="+mn-ea"/>
              </a:rPr>
              <a:t>责任的无限连带性</a:t>
            </a:r>
            <a:r>
              <a:rPr lang="en-US" altLang="zh-CN" sz="3200" b="1" noProof="1">
                <a:effectLst>
                  <a:outerShdw blurRad="38100" dist="38100" dir="2700000">
                    <a:srgbClr val="C0C0C0"/>
                  </a:outerShdw>
                </a:effectLst>
                <a:latin typeface="黑体" pitchFamily="2" charset="-122"/>
                <a:ea typeface="黑体" pitchFamily="2" charset="-122"/>
                <a:cs typeface="+mn-ea"/>
              </a:rPr>
              <a:t>——</a:t>
            </a:r>
            <a:endParaRPr lang="en-US" altLang="zh-CN" sz="3200" b="1" noProof="1">
              <a:effectLst>
                <a:outerShdw blurRad="38100" dist="38100" dir="2700000">
                  <a:srgbClr val="C0C0C0"/>
                </a:outerShdw>
              </a:effectLst>
              <a:latin typeface="黑体" pitchFamily="2" charset="-122"/>
              <a:ea typeface="黑体" pitchFamily="2" charset="-122"/>
            </a:endParaRPr>
          </a:p>
        </p:txBody>
      </p:sp>
      <p:pic>
        <p:nvPicPr>
          <p:cNvPr id="9218" name="Picture 13" descr="电脑前两男"/>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16688" y="1412875"/>
            <a:ext cx="1955800" cy="1943100"/>
          </a:xfrm>
          <a:prstGeom prst="rect">
            <a:avLst/>
          </a:prstGeom>
          <a:noFill/>
          <a:ln w="9525">
            <a:noFill/>
            <a:miter lim="800000"/>
            <a:headEnd/>
            <a:tailEnd/>
          </a:ln>
        </p:spPr>
      </p:pic>
      <p:pic>
        <p:nvPicPr>
          <p:cNvPr id="9219" name="Picture 15" descr="EndUserFemalephone"/>
          <p:cNvPicPr>
            <a:picLocks noChangeAspect="1" noChangeArrowheads="1"/>
          </p:cNvPicPr>
          <p:nvPr/>
        </p:nvPicPr>
        <p:blipFill>
          <a:blip r:embed="rId4" cstate="print"/>
          <a:srcRect/>
          <a:stretch>
            <a:fillRect/>
          </a:stretch>
        </p:blipFill>
        <p:spPr bwMode="auto">
          <a:xfrm>
            <a:off x="4859338" y="1844675"/>
            <a:ext cx="985837" cy="1200150"/>
          </a:xfrm>
          <a:prstGeom prst="rect">
            <a:avLst/>
          </a:prstGeom>
          <a:noFill/>
          <a:ln w="9525">
            <a:noFill/>
            <a:miter lim="800000"/>
            <a:headEnd/>
            <a:tailEnd/>
          </a:ln>
        </p:spPr>
      </p:pic>
      <p:pic>
        <p:nvPicPr>
          <p:cNvPr id="9220" name="Picture 16"/>
          <p:cNvPicPr>
            <a:picLocks noChangeAspect="1" noChangeArrowheads="1"/>
          </p:cNvPicPr>
          <p:nvPr/>
        </p:nvPicPr>
        <p:blipFill>
          <a:blip r:embed="rId5" cstate="print"/>
          <a:srcRect/>
          <a:stretch>
            <a:fillRect/>
          </a:stretch>
        </p:blipFill>
        <p:spPr bwMode="auto">
          <a:xfrm>
            <a:off x="1042988" y="2060575"/>
            <a:ext cx="2808287" cy="2112963"/>
          </a:xfrm>
          <a:prstGeom prst="rect">
            <a:avLst/>
          </a:prstGeom>
          <a:noFill/>
          <a:ln w="12700">
            <a:noFill/>
            <a:miter lim="800000"/>
            <a:headEnd/>
            <a:tailEnd/>
          </a:ln>
        </p:spPr>
      </p:pic>
      <p:sp>
        <p:nvSpPr>
          <p:cNvPr id="9221" name="Rectangle 17"/>
          <p:cNvSpPr>
            <a:spLocks noChangeArrowheads="1"/>
          </p:cNvSpPr>
          <p:nvPr/>
        </p:nvSpPr>
        <p:spPr bwMode="auto">
          <a:xfrm>
            <a:off x="1619250" y="2708275"/>
            <a:ext cx="1042988" cy="579438"/>
          </a:xfrm>
          <a:prstGeom prst="rect">
            <a:avLst/>
          </a:prstGeom>
          <a:noFill/>
          <a:ln w="9525">
            <a:noFill/>
            <a:miter lim="800000"/>
            <a:headEnd/>
            <a:tailEnd/>
          </a:ln>
        </p:spPr>
        <p:txBody>
          <a:bodyPr wrap="none">
            <a:spAutoFit/>
          </a:bodyPr>
          <a:lstStyle/>
          <a:p>
            <a:r>
              <a:rPr lang="en-US" altLang="zh-CN" sz="3200" b="1">
                <a:solidFill>
                  <a:schemeClr val="folHlink"/>
                </a:solidFill>
              </a:rPr>
              <a:t>32</a:t>
            </a:r>
            <a:r>
              <a:rPr lang="zh-CN" altLang="en-US" sz="3200" b="1">
                <a:solidFill>
                  <a:schemeClr val="folHlink"/>
                </a:solidFill>
              </a:rPr>
              <a:t>万</a:t>
            </a:r>
          </a:p>
        </p:txBody>
      </p:sp>
      <p:graphicFrame>
        <p:nvGraphicFramePr>
          <p:cNvPr id="9222" name="Object 20"/>
          <p:cNvGraphicFramePr>
            <a:graphicFrameLocks/>
          </p:cNvGraphicFramePr>
          <p:nvPr>
            <p:ph sz="quarter" idx="4294967295"/>
          </p:nvPr>
        </p:nvGraphicFramePr>
        <p:xfrm>
          <a:off x="4859338" y="5157788"/>
          <a:ext cx="1439862" cy="1265237"/>
        </p:xfrm>
        <a:graphic>
          <a:graphicData uri="http://schemas.openxmlformats.org/presentationml/2006/ole">
            <p:oleObj spid="_x0000_s1026" r:id="rId6" imgW="1558440" imgH="1660320" progId="">
              <p:embed/>
            </p:oleObj>
          </a:graphicData>
        </a:graphic>
      </p:graphicFrame>
      <p:graphicFrame>
        <p:nvGraphicFramePr>
          <p:cNvPr id="9223" name="Object 22"/>
          <p:cNvGraphicFramePr>
            <a:graphicFrameLocks/>
          </p:cNvGraphicFramePr>
          <p:nvPr/>
        </p:nvGraphicFramePr>
        <p:xfrm>
          <a:off x="250825" y="4868863"/>
          <a:ext cx="1873250" cy="1728787"/>
        </p:xfrm>
        <a:graphic>
          <a:graphicData uri="http://schemas.openxmlformats.org/presentationml/2006/ole">
            <p:oleObj spid="_x0000_s1027" r:id="rId7" imgW="2185560" imgH="1602360" progId="">
              <p:embed/>
            </p:oleObj>
          </a:graphicData>
        </a:graphic>
      </p:graphicFrame>
      <p:sp>
        <p:nvSpPr>
          <p:cNvPr id="116760" name="Rectangle 24"/>
          <p:cNvSpPr>
            <a:spLocks noChangeArrowheads="1"/>
          </p:cNvSpPr>
          <p:nvPr/>
        </p:nvSpPr>
        <p:spPr bwMode="auto">
          <a:xfrm>
            <a:off x="5003800" y="3357563"/>
            <a:ext cx="3400425" cy="946150"/>
          </a:xfrm>
          <a:prstGeom prst="rect">
            <a:avLst/>
          </a:prstGeom>
          <a:noFill/>
          <a:ln w="9525">
            <a:noFill/>
            <a:miter lim="800000"/>
          </a:ln>
          <a:effectLst/>
        </p:spPr>
        <p:txBody>
          <a:bodyPr wrap="none">
            <a:spAutoFit/>
          </a:bodyPr>
          <a:lstStyle/>
          <a:p>
            <a:pPr algn="ctr">
              <a:buFontTx/>
              <a:buNone/>
              <a:defRPr/>
            </a:pPr>
            <a:r>
              <a:rPr lang="zh-CN" altLang="en-US" sz="2800" b="1">
                <a:solidFill>
                  <a:schemeClr val="folHlink"/>
                </a:solidFill>
                <a:effectLst>
                  <a:outerShdw blurRad="38100" dist="38100" dir="2700000" algn="tl">
                    <a:srgbClr val="000000"/>
                  </a:outerShdw>
                </a:effectLst>
                <a:latin typeface="隶书" pitchFamily="49" charset="-122"/>
                <a:ea typeface="隶书" pitchFamily="49" charset="-122"/>
              </a:rPr>
              <a:t>普通合伙人张</a:t>
            </a:r>
            <a:r>
              <a:rPr lang="en-US" altLang="zh-CN" sz="2800" b="1">
                <a:solidFill>
                  <a:schemeClr val="folHlink"/>
                </a:solidFill>
                <a:effectLst>
                  <a:outerShdw blurRad="38100" dist="38100" dir="2700000" algn="tl">
                    <a:srgbClr val="000000"/>
                  </a:outerShdw>
                </a:effectLst>
                <a:latin typeface="隶书" pitchFamily="49" charset="-122"/>
                <a:ea typeface="隶书" pitchFamily="49" charset="-122"/>
              </a:rPr>
              <a:t>.</a:t>
            </a:r>
            <a:r>
              <a:rPr lang="zh-CN" altLang="en-US" sz="2800" b="1">
                <a:solidFill>
                  <a:schemeClr val="folHlink"/>
                </a:solidFill>
                <a:effectLst>
                  <a:outerShdw blurRad="38100" dist="38100" dir="2700000" algn="tl">
                    <a:srgbClr val="000000"/>
                  </a:outerShdw>
                </a:effectLst>
                <a:latin typeface="隶书" pitchFamily="49" charset="-122"/>
                <a:ea typeface="隶书" pitchFamily="49" charset="-122"/>
              </a:rPr>
              <a:t>李</a:t>
            </a:r>
            <a:r>
              <a:rPr lang="en-US" altLang="zh-CN" sz="2800" b="1">
                <a:solidFill>
                  <a:schemeClr val="folHlink"/>
                </a:solidFill>
                <a:effectLst>
                  <a:outerShdw blurRad="38100" dist="38100" dir="2700000" algn="tl">
                    <a:srgbClr val="000000"/>
                  </a:outerShdw>
                </a:effectLst>
                <a:latin typeface="隶书" pitchFamily="49" charset="-122"/>
                <a:ea typeface="隶书" pitchFamily="49" charset="-122"/>
              </a:rPr>
              <a:t>.</a:t>
            </a:r>
            <a:r>
              <a:rPr lang="zh-CN" altLang="en-US" sz="2800" b="1">
                <a:solidFill>
                  <a:schemeClr val="folHlink"/>
                </a:solidFill>
                <a:effectLst>
                  <a:outerShdw blurRad="38100" dist="38100" dir="2700000" algn="tl">
                    <a:srgbClr val="000000"/>
                  </a:outerShdw>
                </a:effectLst>
                <a:latin typeface="隶书" pitchFamily="49" charset="-122"/>
                <a:ea typeface="隶书" pitchFamily="49" charset="-122"/>
              </a:rPr>
              <a:t>王</a:t>
            </a:r>
          </a:p>
          <a:p>
            <a:pPr algn="ctr">
              <a:buFontTx/>
              <a:buNone/>
              <a:defRPr/>
            </a:pPr>
            <a:r>
              <a:rPr lang="zh-CN" altLang="en-US" sz="2800" b="1">
                <a:solidFill>
                  <a:schemeClr val="folHlink"/>
                </a:solidFill>
                <a:effectLst>
                  <a:outerShdw blurRad="38100" dist="38100" dir="2700000" algn="tl">
                    <a:srgbClr val="000000"/>
                  </a:outerShdw>
                </a:effectLst>
                <a:latin typeface="隶书" pitchFamily="49" charset="-122"/>
                <a:ea typeface="隶书" pitchFamily="49" charset="-122"/>
              </a:rPr>
              <a:t>各投资</a:t>
            </a:r>
            <a:r>
              <a:rPr lang="en-US" altLang="zh-CN" sz="2800" b="1">
                <a:solidFill>
                  <a:schemeClr val="folHlink"/>
                </a:solidFill>
                <a:effectLst>
                  <a:outerShdw blurRad="38100" dist="38100" dir="2700000" algn="tl">
                    <a:srgbClr val="000000"/>
                  </a:outerShdw>
                </a:effectLst>
                <a:latin typeface="隶书" pitchFamily="49" charset="-122"/>
                <a:ea typeface="隶书" pitchFamily="49" charset="-122"/>
              </a:rPr>
              <a:t>10</a:t>
            </a:r>
            <a:r>
              <a:rPr lang="zh-CN" altLang="en-US" sz="2800" b="1">
                <a:solidFill>
                  <a:schemeClr val="folHlink"/>
                </a:solidFill>
                <a:effectLst>
                  <a:outerShdw blurRad="38100" dist="38100" dir="2700000" algn="tl">
                    <a:srgbClr val="000000"/>
                  </a:outerShdw>
                </a:effectLst>
                <a:latin typeface="隶书" pitchFamily="49" charset="-122"/>
                <a:ea typeface="隶书" pitchFamily="49" charset="-122"/>
              </a:rPr>
              <a:t>万</a:t>
            </a:r>
          </a:p>
        </p:txBody>
      </p:sp>
      <p:sp>
        <p:nvSpPr>
          <p:cNvPr id="116762" name="Line 26"/>
          <p:cNvSpPr>
            <a:spLocks noChangeShapeType="1"/>
          </p:cNvSpPr>
          <p:nvPr/>
        </p:nvSpPr>
        <p:spPr bwMode="auto">
          <a:xfrm>
            <a:off x="3348038" y="4005263"/>
            <a:ext cx="1728787" cy="1295400"/>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63" name="Rectangle 27"/>
          <p:cNvSpPr>
            <a:spLocks noChangeArrowheads="1"/>
          </p:cNvSpPr>
          <p:nvPr/>
        </p:nvSpPr>
        <p:spPr bwMode="auto">
          <a:xfrm>
            <a:off x="3635375" y="4581525"/>
            <a:ext cx="2009775" cy="519113"/>
          </a:xfrm>
          <a:prstGeom prst="rect">
            <a:avLst/>
          </a:prstGeom>
          <a:noFill/>
          <a:ln w="9525">
            <a:noFill/>
            <a:miter lim="800000"/>
          </a:ln>
          <a:effectLst/>
        </p:spPr>
        <p:txBody>
          <a:bodyPr wrap="none">
            <a:spAutoFit/>
          </a:bodyPr>
          <a:lstStyle/>
          <a:p>
            <a:pPr>
              <a:buFontTx/>
              <a:buNone/>
              <a:defRPr/>
            </a:pPr>
            <a:r>
              <a:rPr lang="zh-CN" altLang="en-US" sz="2800" b="1">
                <a:solidFill>
                  <a:srgbClr val="B71528"/>
                </a:solidFill>
                <a:effectLst>
                  <a:outerShdw blurRad="38100" dist="38100" dir="2700000" algn="tl">
                    <a:srgbClr val="000000"/>
                  </a:outerShdw>
                </a:effectLst>
              </a:rPr>
              <a:t>欠货款</a:t>
            </a:r>
            <a:r>
              <a:rPr lang="en-US" altLang="zh-CN" sz="2800" b="1">
                <a:solidFill>
                  <a:srgbClr val="B71528"/>
                </a:solidFill>
                <a:effectLst>
                  <a:outerShdw blurRad="38100" dist="38100" dir="2700000" algn="tl">
                    <a:srgbClr val="000000"/>
                  </a:outerShdw>
                </a:effectLst>
              </a:rPr>
              <a:t>20</a:t>
            </a:r>
            <a:r>
              <a:rPr lang="zh-CN" altLang="en-US" sz="2800" b="1">
                <a:solidFill>
                  <a:srgbClr val="B71528"/>
                </a:solidFill>
                <a:effectLst>
                  <a:outerShdw blurRad="38100" dist="38100" dir="2700000" algn="tl">
                    <a:srgbClr val="000000"/>
                  </a:outerShdw>
                </a:effectLst>
              </a:rPr>
              <a:t>万</a:t>
            </a:r>
          </a:p>
        </p:txBody>
      </p:sp>
      <p:sp>
        <p:nvSpPr>
          <p:cNvPr id="116764" name="Rectangle 28"/>
          <p:cNvSpPr>
            <a:spLocks noChangeArrowheads="1"/>
          </p:cNvSpPr>
          <p:nvPr/>
        </p:nvSpPr>
        <p:spPr bwMode="auto">
          <a:xfrm>
            <a:off x="179388" y="4365625"/>
            <a:ext cx="2009775" cy="519113"/>
          </a:xfrm>
          <a:prstGeom prst="rect">
            <a:avLst/>
          </a:prstGeom>
          <a:noFill/>
          <a:ln w="9525">
            <a:noFill/>
            <a:miter lim="800000"/>
          </a:ln>
          <a:effectLst/>
        </p:spPr>
        <p:txBody>
          <a:bodyPr wrap="none">
            <a:spAutoFit/>
          </a:bodyPr>
          <a:lstStyle/>
          <a:p>
            <a:pPr>
              <a:buFontTx/>
              <a:buNone/>
              <a:defRPr/>
            </a:pPr>
            <a:r>
              <a:rPr lang="zh-CN" altLang="en-US" sz="2800" b="1">
                <a:solidFill>
                  <a:srgbClr val="B71528"/>
                </a:solidFill>
                <a:effectLst>
                  <a:outerShdw blurRad="38100" dist="38100" dir="2700000" algn="tl">
                    <a:srgbClr val="000000"/>
                  </a:outerShdw>
                </a:effectLst>
              </a:rPr>
              <a:t>欠贷款</a:t>
            </a:r>
            <a:r>
              <a:rPr lang="en-US" altLang="zh-CN" sz="2800" b="1">
                <a:solidFill>
                  <a:srgbClr val="B71528"/>
                </a:solidFill>
                <a:effectLst>
                  <a:outerShdw blurRad="38100" dist="38100" dir="2700000" algn="tl">
                    <a:srgbClr val="000000"/>
                  </a:outerShdw>
                </a:effectLst>
              </a:rPr>
              <a:t>25</a:t>
            </a:r>
            <a:r>
              <a:rPr lang="zh-CN" altLang="en-US" sz="2800" b="1">
                <a:solidFill>
                  <a:srgbClr val="B71528"/>
                </a:solidFill>
                <a:effectLst>
                  <a:outerShdw blurRad="38100" dist="38100" dir="2700000" algn="tl">
                    <a:srgbClr val="000000"/>
                  </a:outerShdw>
                </a:effectLst>
              </a:rPr>
              <a:t>万</a:t>
            </a:r>
          </a:p>
        </p:txBody>
      </p:sp>
      <p:sp>
        <p:nvSpPr>
          <p:cNvPr id="116765" name="Line 29"/>
          <p:cNvSpPr>
            <a:spLocks noChangeShapeType="1"/>
          </p:cNvSpPr>
          <p:nvPr/>
        </p:nvSpPr>
        <p:spPr bwMode="auto">
          <a:xfrm flipH="1">
            <a:off x="1331913" y="3716338"/>
            <a:ext cx="431800" cy="792162"/>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66" name="Line 30"/>
          <p:cNvSpPr>
            <a:spLocks noChangeShapeType="1"/>
          </p:cNvSpPr>
          <p:nvPr/>
        </p:nvSpPr>
        <p:spPr bwMode="auto">
          <a:xfrm flipV="1">
            <a:off x="6156325" y="3284538"/>
            <a:ext cx="1079500" cy="2016125"/>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67" name="Line 31"/>
          <p:cNvSpPr>
            <a:spLocks noChangeShapeType="1"/>
          </p:cNvSpPr>
          <p:nvPr/>
        </p:nvSpPr>
        <p:spPr bwMode="auto">
          <a:xfrm flipH="1" flipV="1">
            <a:off x="5364163" y="2924175"/>
            <a:ext cx="431800" cy="2160588"/>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68" name="Line 32"/>
          <p:cNvSpPr>
            <a:spLocks noChangeShapeType="1"/>
          </p:cNvSpPr>
          <p:nvPr/>
        </p:nvSpPr>
        <p:spPr bwMode="auto">
          <a:xfrm flipV="1">
            <a:off x="6011863" y="2565400"/>
            <a:ext cx="936625" cy="2592388"/>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69" name="Line 33"/>
          <p:cNvSpPr>
            <a:spLocks noChangeShapeType="1"/>
          </p:cNvSpPr>
          <p:nvPr/>
        </p:nvSpPr>
        <p:spPr bwMode="auto">
          <a:xfrm flipV="1">
            <a:off x="1905000" y="3276600"/>
            <a:ext cx="2819400" cy="2752725"/>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70" name="Line 34"/>
          <p:cNvSpPr>
            <a:spLocks noChangeShapeType="1"/>
          </p:cNvSpPr>
          <p:nvPr/>
        </p:nvSpPr>
        <p:spPr bwMode="auto">
          <a:xfrm flipV="1">
            <a:off x="1979613" y="2133600"/>
            <a:ext cx="5183187" cy="3887788"/>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71" name="Line 35"/>
          <p:cNvSpPr>
            <a:spLocks noChangeShapeType="1"/>
          </p:cNvSpPr>
          <p:nvPr/>
        </p:nvSpPr>
        <p:spPr bwMode="auto">
          <a:xfrm flipV="1">
            <a:off x="1979613" y="3048000"/>
            <a:ext cx="5640387" cy="3044825"/>
          </a:xfrm>
          <a:prstGeom prst="line">
            <a:avLst/>
          </a:prstGeom>
          <a:noFill/>
          <a:ln w="57150">
            <a:solidFill>
              <a:srgbClr val="EE8E00"/>
            </a:solidFill>
            <a:prstDash val="sysDot"/>
            <a:round/>
            <a:tailEnd type="triangle" w="med" len="med"/>
          </a:ln>
          <a:effectLst/>
        </p:spPr>
        <p:txBody>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6772" name="Rectangle 36"/>
          <p:cNvSpPr>
            <a:spLocks noChangeArrowheads="1"/>
          </p:cNvSpPr>
          <p:nvPr/>
        </p:nvSpPr>
        <p:spPr bwMode="auto">
          <a:xfrm>
            <a:off x="7380288" y="5157788"/>
            <a:ext cx="1144587" cy="1066800"/>
          </a:xfrm>
          <a:prstGeom prst="rect">
            <a:avLst/>
          </a:prstGeom>
          <a:solidFill>
            <a:srgbClr val="ECF99D"/>
          </a:solidFill>
          <a:ln w="9525">
            <a:noFill/>
            <a:miter lim="800000"/>
          </a:ln>
          <a:effectLst/>
        </p:spPr>
        <p:txBody>
          <a:bodyPr>
            <a:spAutoFit/>
          </a:bodyPr>
          <a:lstStyle/>
          <a:p>
            <a:pPr algn="ctr">
              <a:buFontTx/>
              <a:buNone/>
              <a:defRPr/>
            </a:pPr>
            <a:r>
              <a:rPr lang="zh-CN" altLang="en-US" sz="3200" b="1">
                <a:solidFill>
                  <a:srgbClr val="B71528"/>
                </a:solidFill>
                <a:effectLst>
                  <a:outerShdw blurRad="38100" dist="38100" dir="2700000" algn="tl">
                    <a:srgbClr val="000000"/>
                  </a:outerShdw>
                </a:effectLst>
              </a:rPr>
              <a:t>无限</a:t>
            </a:r>
          </a:p>
          <a:p>
            <a:pPr algn="ctr">
              <a:buFontTx/>
              <a:buNone/>
              <a:defRPr/>
            </a:pPr>
            <a:r>
              <a:rPr lang="zh-CN" altLang="en-US" sz="3200" b="1">
                <a:solidFill>
                  <a:srgbClr val="B71528"/>
                </a:solidFill>
                <a:effectLst>
                  <a:outerShdw blurRad="38100" dist="38100" dir="2700000" algn="tl">
                    <a:srgbClr val="000000"/>
                  </a:outerShdw>
                </a:effectLst>
              </a:rPr>
              <a:t>连带</a:t>
            </a:r>
          </a:p>
        </p:txBody>
      </p:sp>
      <p:cxnSp>
        <p:nvCxnSpPr>
          <p:cNvPr id="116775" name="AutoShape 39"/>
          <p:cNvCxnSpPr>
            <a:cxnSpLocks noChangeShapeType="1"/>
          </p:cNvCxnSpPr>
          <p:nvPr/>
        </p:nvCxnSpPr>
        <p:spPr bwMode="auto">
          <a:xfrm rot="-5400000">
            <a:off x="6218238" y="773113"/>
            <a:ext cx="431800" cy="2139950"/>
          </a:xfrm>
          <a:prstGeom prst="curvedConnector3">
            <a:avLst>
              <a:gd name="adj1" fmla="val 152940"/>
            </a:avLst>
          </a:prstGeom>
          <a:noFill/>
          <a:ln w="38100">
            <a:solidFill>
              <a:schemeClr val="hlink"/>
            </a:solidFill>
            <a:round/>
            <a:headEnd/>
            <a:tailEnd/>
          </a:ln>
        </p:spPr>
      </p:cxnSp>
      <p:cxnSp>
        <p:nvCxnSpPr>
          <p:cNvPr id="116776" name="AutoShape 40"/>
          <p:cNvCxnSpPr>
            <a:cxnSpLocks noChangeShapeType="1"/>
          </p:cNvCxnSpPr>
          <p:nvPr/>
        </p:nvCxnSpPr>
        <p:spPr bwMode="auto">
          <a:xfrm rot="16200000" flipH="1">
            <a:off x="6279357" y="1505744"/>
            <a:ext cx="311150" cy="2141537"/>
          </a:xfrm>
          <a:prstGeom prst="curvedConnector3">
            <a:avLst>
              <a:gd name="adj1" fmla="val 173468"/>
            </a:avLst>
          </a:prstGeom>
          <a:noFill/>
          <a:ln w="28575">
            <a:solidFill>
              <a:schemeClr val="hlink"/>
            </a:solidFill>
            <a:round/>
            <a:headEnd/>
            <a:tailEnd/>
          </a:ln>
        </p:spPr>
      </p:cxnSp>
      <p:sp>
        <p:nvSpPr>
          <p:cNvPr id="9238"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67"/>
                                        </p:tgtEl>
                                        <p:attrNameLst>
                                          <p:attrName>style.visibility</p:attrName>
                                        </p:attrNameLst>
                                      </p:cBhvr>
                                      <p:to>
                                        <p:strVal val="visible"/>
                                      </p:to>
                                    </p:set>
                                    <p:animEffect transition="in" filter="fade">
                                      <p:cBhvr>
                                        <p:cTn id="7" dur="2000"/>
                                        <p:tgtEl>
                                          <p:spTgt spid="1167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768"/>
                                        </p:tgtEl>
                                        <p:attrNameLst>
                                          <p:attrName>style.visibility</p:attrName>
                                        </p:attrNameLst>
                                      </p:cBhvr>
                                      <p:to>
                                        <p:strVal val="visible"/>
                                      </p:to>
                                    </p:set>
                                    <p:animEffect transition="in" filter="fade">
                                      <p:cBhvr>
                                        <p:cTn id="12" dur="2000"/>
                                        <p:tgtEl>
                                          <p:spTgt spid="1167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766"/>
                                        </p:tgtEl>
                                        <p:attrNameLst>
                                          <p:attrName>style.visibility</p:attrName>
                                        </p:attrNameLst>
                                      </p:cBhvr>
                                      <p:to>
                                        <p:strVal val="visible"/>
                                      </p:to>
                                    </p:set>
                                    <p:animEffect transition="in" filter="fade">
                                      <p:cBhvr>
                                        <p:cTn id="17" dur="2000"/>
                                        <p:tgtEl>
                                          <p:spTgt spid="1167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769"/>
                                        </p:tgtEl>
                                        <p:attrNameLst>
                                          <p:attrName>style.visibility</p:attrName>
                                        </p:attrNameLst>
                                      </p:cBhvr>
                                      <p:to>
                                        <p:strVal val="visible"/>
                                      </p:to>
                                    </p:set>
                                    <p:animEffect transition="in" filter="fade">
                                      <p:cBhvr>
                                        <p:cTn id="22" dur="2000"/>
                                        <p:tgtEl>
                                          <p:spTgt spid="1167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770"/>
                                        </p:tgtEl>
                                        <p:attrNameLst>
                                          <p:attrName>style.visibility</p:attrName>
                                        </p:attrNameLst>
                                      </p:cBhvr>
                                      <p:to>
                                        <p:strVal val="visible"/>
                                      </p:to>
                                    </p:set>
                                    <p:animEffect transition="in" filter="fade">
                                      <p:cBhvr>
                                        <p:cTn id="27" dur="2000"/>
                                        <p:tgtEl>
                                          <p:spTgt spid="1167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771"/>
                                        </p:tgtEl>
                                        <p:attrNameLst>
                                          <p:attrName>style.visibility</p:attrName>
                                        </p:attrNameLst>
                                      </p:cBhvr>
                                      <p:to>
                                        <p:strVal val="visible"/>
                                      </p:to>
                                    </p:set>
                                    <p:animEffect transition="in" filter="fade">
                                      <p:cBhvr>
                                        <p:cTn id="32" dur="2000"/>
                                        <p:tgtEl>
                                          <p:spTgt spid="1167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775"/>
                                        </p:tgtEl>
                                        <p:attrNameLst>
                                          <p:attrName>style.visibility</p:attrName>
                                        </p:attrNameLst>
                                      </p:cBhvr>
                                      <p:to>
                                        <p:strVal val="visible"/>
                                      </p:to>
                                    </p:set>
                                    <p:animEffect transition="in" filter="fade">
                                      <p:cBhvr>
                                        <p:cTn id="37" dur="2000"/>
                                        <p:tgtEl>
                                          <p:spTgt spid="1167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6776"/>
                                        </p:tgtEl>
                                        <p:attrNameLst>
                                          <p:attrName>style.visibility</p:attrName>
                                        </p:attrNameLst>
                                      </p:cBhvr>
                                      <p:to>
                                        <p:strVal val="visible"/>
                                      </p:to>
                                    </p:set>
                                    <p:animEffect transition="in" filter="fade">
                                      <p:cBhvr>
                                        <p:cTn id="42" dur="2000"/>
                                        <p:tgtEl>
                                          <p:spTgt spid="1167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776"/>
                                        </p:tgtEl>
                                        <p:attrNameLst>
                                          <p:attrName>style.visibility</p:attrName>
                                        </p:attrNameLst>
                                      </p:cBhvr>
                                      <p:to>
                                        <p:strVal val="visible"/>
                                      </p:to>
                                    </p:set>
                                    <p:animEffect transition="in" filter="fade">
                                      <p:cBhvr>
                                        <p:cTn id="47" dur="2000"/>
                                        <p:tgtEl>
                                          <p:spTgt spid="116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66561"/>
          <p:cNvSpPr>
            <a:spLocks noGrp="1" noChangeArrowheads="1"/>
          </p:cNvSpPr>
          <p:nvPr>
            <p:ph type="title"/>
          </p:nvPr>
        </p:nvSpPr>
        <p:spPr/>
        <p:txBody>
          <a:bodyPr/>
          <a:lstStyle/>
          <a:p>
            <a:r>
              <a:rPr lang="zh-CN" altLang="en-US" smtClean="0"/>
              <a:t>思考：谁的债权优先？</a:t>
            </a:r>
          </a:p>
        </p:txBody>
      </p:sp>
      <p:sp>
        <p:nvSpPr>
          <p:cNvPr id="55298" name="文本占位符 66562"/>
          <p:cNvSpPr>
            <a:spLocks noGrp="1" noChangeArrowheads="1"/>
          </p:cNvSpPr>
          <p:nvPr>
            <p:ph type="body" idx="1"/>
          </p:nvPr>
        </p:nvSpPr>
        <p:spPr/>
        <p:txBody>
          <a:bodyPr/>
          <a:lstStyle/>
          <a:p>
            <a:r>
              <a:rPr lang="zh-CN" altLang="en-US" sz="3200" smtClean="0"/>
              <a:t>甲乙丙三人合伙，起字号为</a:t>
            </a:r>
            <a:r>
              <a:rPr lang="zh-CN" altLang="en-US" sz="3200" smtClean="0">
                <a:latin typeface="宋体"/>
              </a:rPr>
              <a:t>“</a:t>
            </a:r>
            <a:r>
              <a:rPr lang="zh-CN" altLang="en-US" sz="3200" smtClean="0"/>
              <a:t>路边油条铺</a:t>
            </a:r>
            <a:r>
              <a:rPr lang="zh-CN" altLang="en-US" sz="3200" smtClean="0">
                <a:latin typeface="宋体"/>
              </a:rPr>
              <a:t>”</a:t>
            </a:r>
            <a:r>
              <a:rPr lang="zh-CN" altLang="en-US" sz="3200" smtClean="0"/>
              <a:t>，油条铺共有资产</a:t>
            </a:r>
            <a:r>
              <a:rPr lang="en-US" altLang="zh-CN" sz="3200" smtClean="0"/>
              <a:t>5</a:t>
            </a:r>
            <a:r>
              <a:rPr lang="zh-CN" altLang="en-US" sz="3200" smtClean="0"/>
              <a:t>万元，欠丁款项</a:t>
            </a:r>
            <a:r>
              <a:rPr lang="en-US" altLang="zh-CN" sz="3200" smtClean="0"/>
              <a:t>7</a:t>
            </a:r>
            <a:r>
              <a:rPr lang="zh-CN" altLang="en-US" sz="3200" smtClean="0"/>
              <a:t>万元。乙、丙无资产。甲仍有个人资产</a:t>
            </a:r>
            <a:r>
              <a:rPr lang="en-US" altLang="zh-CN" sz="3200" smtClean="0"/>
              <a:t>2</a:t>
            </a:r>
            <a:r>
              <a:rPr lang="zh-CN" altLang="en-US" sz="3200" smtClean="0"/>
              <a:t>万元，但甲欠戊个人债务</a:t>
            </a:r>
            <a:r>
              <a:rPr lang="en-US" altLang="zh-CN" sz="3200" smtClean="0"/>
              <a:t>2</a:t>
            </a:r>
            <a:r>
              <a:rPr lang="zh-CN" altLang="en-US" sz="3200" smtClean="0"/>
              <a:t>万元。</a:t>
            </a:r>
          </a:p>
          <a:p>
            <a:endParaRPr lang="zh-CN" altLang="en-US" sz="3200" smtClean="0"/>
          </a:p>
        </p:txBody>
      </p:sp>
      <p:sp>
        <p:nvSpPr>
          <p:cNvPr id="5529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74081"/>
          <p:cNvSpPr>
            <a:spLocks noGrp="1" noChangeArrowheads="1"/>
          </p:cNvSpPr>
          <p:nvPr>
            <p:ph type="title"/>
          </p:nvPr>
        </p:nvSpPr>
        <p:spPr/>
        <p:txBody>
          <a:bodyPr/>
          <a:lstStyle/>
          <a:p>
            <a:endParaRPr lang="zh-CN" altLang="zh-CN" smtClean="0"/>
          </a:p>
        </p:txBody>
      </p:sp>
      <p:sp>
        <p:nvSpPr>
          <p:cNvPr id="56322" name="文本占位符 174082"/>
          <p:cNvSpPr>
            <a:spLocks noGrp="1" noChangeArrowheads="1"/>
          </p:cNvSpPr>
          <p:nvPr>
            <p:ph type="body" idx="1"/>
          </p:nvPr>
        </p:nvSpPr>
        <p:spPr/>
        <p:txBody>
          <a:bodyPr/>
          <a:lstStyle/>
          <a:p>
            <a:r>
              <a:rPr lang="zh-CN" altLang="en-US" sz="3900" smtClean="0">
                <a:latin typeface="Times New Roman" pitchFamily="18" charset="0"/>
              </a:rPr>
              <a:t>此时，债务应如何清偿</a:t>
            </a:r>
            <a:r>
              <a:rPr lang="en-US" altLang="zh-CN" sz="3900" smtClean="0">
                <a:latin typeface="Times New Roman" pitchFamily="18" charset="0"/>
              </a:rPr>
              <a:t>? </a:t>
            </a:r>
          </a:p>
          <a:p>
            <a:pPr lvl="1"/>
            <a:r>
              <a:rPr lang="en-US" altLang="zh-CN" smtClean="0">
                <a:latin typeface="Times New Roman" pitchFamily="18" charset="0"/>
              </a:rPr>
              <a:t>A</a:t>
            </a:r>
            <a:r>
              <a:rPr lang="zh-CN" altLang="en-US" smtClean="0">
                <a:latin typeface="Times New Roman" pitchFamily="18" charset="0"/>
              </a:rPr>
              <a:t>．先还丁</a:t>
            </a:r>
          </a:p>
          <a:p>
            <a:pPr lvl="1"/>
            <a:r>
              <a:rPr lang="en-US" altLang="zh-CN" smtClean="0">
                <a:latin typeface="Times New Roman" pitchFamily="18" charset="0"/>
              </a:rPr>
              <a:t>B</a:t>
            </a:r>
            <a:r>
              <a:rPr lang="zh-CN" altLang="en-US" smtClean="0">
                <a:latin typeface="Times New Roman" pitchFamily="18" charset="0"/>
              </a:rPr>
              <a:t>．先还戊</a:t>
            </a:r>
          </a:p>
          <a:p>
            <a:pPr lvl="1"/>
            <a:r>
              <a:rPr lang="en-US" altLang="zh-CN" smtClean="0">
                <a:latin typeface="Times New Roman" pitchFamily="18" charset="0"/>
              </a:rPr>
              <a:t>C</a:t>
            </a:r>
            <a:r>
              <a:rPr lang="zh-CN" altLang="en-US" smtClean="0">
                <a:latin typeface="Times New Roman" pitchFamily="18" charset="0"/>
              </a:rPr>
              <a:t>．丁、戊平均受偿</a:t>
            </a:r>
          </a:p>
          <a:p>
            <a:pPr lvl="1"/>
            <a:r>
              <a:rPr lang="en-US" altLang="zh-CN" smtClean="0">
                <a:latin typeface="Times New Roman" pitchFamily="18" charset="0"/>
              </a:rPr>
              <a:t>D</a:t>
            </a:r>
            <a:r>
              <a:rPr lang="zh-CN" altLang="en-US" smtClean="0">
                <a:latin typeface="Times New Roman" pitchFamily="18" charset="0"/>
              </a:rPr>
              <a:t>．由甲决定先还丁或戊</a:t>
            </a:r>
            <a:br>
              <a:rPr lang="zh-CN" altLang="en-US" smtClean="0">
                <a:latin typeface="Times New Roman" pitchFamily="18" charset="0"/>
              </a:rPr>
            </a:br>
            <a:endParaRPr lang="zh-CN" altLang="en-US" smtClean="0">
              <a:latin typeface="Times New Roman" pitchFamily="18" charset="0"/>
            </a:endParaRPr>
          </a:p>
        </p:txBody>
      </p:sp>
      <p:sp>
        <p:nvSpPr>
          <p:cNvPr id="5632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75105"/>
          <p:cNvSpPr>
            <a:spLocks noGrp="1" noChangeArrowheads="1"/>
          </p:cNvSpPr>
          <p:nvPr>
            <p:ph type="title"/>
          </p:nvPr>
        </p:nvSpPr>
        <p:spPr/>
        <p:txBody>
          <a:bodyPr/>
          <a:lstStyle/>
          <a:p>
            <a:endParaRPr lang="zh-CN" altLang="zh-CN" smtClean="0"/>
          </a:p>
        </p:txBody>
      </p:sp>
      <p:sp>
        <p:nvSpPr>
          <p:cNvPr id="57346" name="文本占位符 175106"/>
          <p:cNvSpPr>
            <a:spLocks noGrp="1" noChangeArrowheads="1"/>
          </p:cNvSpPr>
          <p:nvPr>
            <p:ph type="body" idx="1"/>
          </p:nvPr>
        </p:nvSpPr>
        <p:spPr/>
        <p:txBody>
          <a:bodyPr/>
          <a:lstStyle/>
          <a:p>
            <a:r>
              <a:rPr lang="zh-CN" altLang="en-US" sz="3900" smtClean="0">
                <a:latin typeface="Times New Roman" pitchFamily="18" charset="0"/>
              </a:rPr>
              <a:t>此时，债务应如何清偿</a:t>
            </a:r>
            <a:r>
              <a:rPr lang="en-US" altLang="zh-CN" sz="3900" smtClean="0">
                <a:latin typeface="Times New Roman" pitchFamily="18" charset="0"/>
              </a:rPr>
              <a:t>? </a:t>
            </a:r>
          </a:p>
          <a:p>
            <a:pPr lvl="1"/>
            <a:r>
              <a:rPr lang="en-US" altLang="zh-CN" smtClean="0">
                <a:latin typeface="Times New Roman" pitchFamily="18" charset="0"/>
              </a:rPr>
              <a:t>A</a:t>
            </a:r>
            <a:r>
              <a:rPr lang="zh-CN" altLang="en-US" smtClean="0">
                <a:latin typeface="Times New Roman" pitchFamily="18" charset="0"/>
              </a:rPr>
              <a:t>．先还丁</a:t>
            </a:r>
          </a:p>
          <a:p>
            <a:pPr lvl="1"/>
            <a:r>
              <a:rPr lang="en-US" altLang="zh-CN" smtClean="0">
                <a:solidFill>
                  <a:srgbClr val="FF0000"/>
                </a:solidFill>
                <a:latin typeface="Times New Roman" pitchFamily="18" charset="0"/>
              </a:rPr>
              <a:t>B</a:t>
            </a:r>
            <a:r>
              <a:rPr lang="zh-CN" altLang="en-US" smtClean="0">
                <a:solidFill>
                  <a:srgbClr val="FF0000"/>
                </a:solidFill>
                <a:latin typeface="Times New Roman" pitchFamily="18" charset="0"/>
              </a:rPr>
              <a:t>．先还戊</a:t>
            </a:r>
          </a:p>
          <a:p>
            <a:pPr lvl="1"/>
            <a:r>
              <a:rPr lang="en-US" altLang="zh-CN" smtClean="0">
                <a:latin typeface="Times New Roman" pitchFamily="18" charset="0"/>
              </a:rPr>
              <a:t>C</a:t>
            </a:r>
            <a:r>
              <a:rPr lang="zh-CN" altLang="en-US" smtClean="0">
                <a:latin typeface="Times New Roman" pitchFamily="18" charset="0"/>
              </a:rPr>
              <a:t>．丁、戊平均受偿</a:t>
            </a:r>
          </a:p>
          <a:p>
            <a:pPr lvl="1"/>
            <a:r>
              <a:rPr lang="en-US" altLang="zh-CN" smtClean="0">
                <a:latin typeface="Times New Roman" pitchFamily="18" charset="0"/>
              </a:rPr>
              <a:t>D</a:t>
            </a:r>
            <a:r>
              <a:rPr lang="zh-CN" altLang="en-US" smtClean="0">
                <a:latin typeface="Times New Roman" pitchFamily="18" charset="0"/>
              </a:rPr>
              <a:t>．由甲决定先还丁或戊</a:t>
            </a:r>
            <a:br>
              <a:rPr lang="zh-CN" altLang="en-US" smtClean="0">
                <a:latin typeface="Times New Roman" pitchFamily="18" charset="0"/>
              </a:rPr>
            </a:br>
            <a:endParaRPr lang="zh-CN" altLang="en-US" smtClean="0">
              <a:latin typeface="Times New Roman" pitchFamily="18" charset="0"/>
            </a:endParaRPr>
          </a:p>
        </p:txBody>
      </p:sp>
      <p:sp>
        <p:nvSpPr>
          <p:cNvPr id="5734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64513"/>
          <p:cNvSpPr>
            <a:spLocks noGrp="1" noChangeArrowheads="1"/>
          </p:cNvSpPr>
          <p:nvPr>
            <p:ph type="title"/>
          </p:nvPr>
        </p:nvSpPr>
        <p:spPr/>
        <p:txBody>
          <a:bodyPr/>
          <a:lstStyle/>
          <a:p>
            <a:r>
              <a:rPr lang="zh-CN" altLang="en-US" smtClean="0"/>
              <a:t>双重优先权原则</a:t>
            </a:r>
          </a:p>
        </p:txBody>
      </p:sp>
      <p:sp>
        <p:nvSpPr>
          <p:cNvPr id="58370" name="文本占位符 64514"/>
          <p:cNvSpPr>
            <a:spLocks noGrp="1" noChangeArrowheads="1"/>
          </p:cNvSpPr>
          <p:nvPr>
            <p:ph type="body" idx="1"/>
          </p:nvPr>
        </p:nvSpPr>
        <p:spPr>
          <a:xfrm>
            <a:off x="304800" y="1447800"/>
            <a:ext cx="8610600" cy="4949825"/>
          </a:xfrm>
        </p:spPr>
        <p:txBody>
          <a:bodyPr/>
          <a:lstStyle/>
          <a:p>
            <a:r>
              <a:rPr lang="zh-CN" altLang="en-US" smtClean="0">
                <a:latin typeface="黑体" pitchFamily="49" charset="-122"/>
                <a:ea typeface="黑体" pitchFamily="49" charset="-122"/>
              </a:rPr>
              <a:t>合伙企业的债权人优先</a:t>
            </a:r>
            <a:r>
              <a:rPr lang="zh-CN" altLang="en-US" smtClean="0">
                <a:solidFill>
                  <a:schemeClr val="folHlink"/>
                </a:solidFill>
                <a:latin typeface="黑体" pitchFamily="49" charset="-122"/>
                <a:ea typeface="黑体" pitchFamily="49" charset="-122"/>
              </a:rPr>
              <a:t>于合伙人个人的债权人，</a:t>
            </a:r>
            <a:r>
              <a:rPr lang="zh-CN" altLang="en-US" smtClean="0">
                <a:latin typeface="黑体" pitchFamily="49" charset="-122"/>
                <a:ea typeface="黑体" pitchFamily="49" charset="-122"/>
              </a:rPr>
              <a:t>从合伙财产中得到满足；</a:t>
            </a:r>
          </a:p>
          <a:p>
            <a:r>
              <a:rPr lang="zh-CN" altLang="en-US" smtClean="0">
                <a:latin typeface="黑体" pitchFamily="49" charset="-122"/>
                <a:ea typeface="黑体" pitchFamily="49" charset="-122"/>
              </a:rPr>
              <a:t>合伙人个人的债权人优先</a:t>
            </a:r>
            <a:r>
              <a:rPr lang="zh-CN" altLang="en-US" smtClean="0">
                <a:solidFill>
                  <a:schemeClr val="folHlink"/>
                </a:solidFill>
                <a:latin typeface="黑体" pitchFamily="49" charset="-122"/>
                <a:ea typeface="黑体" pitchFamily="49" charset="-122"/>
              </a:rPr>
              <a:t>于合伙企业的债权人，</a:t>
            </a:r>
            <a:r>
              <a:rPr lang="zh-CN" altLang="en-US" smtClean="0">
                <a:latin typeface="黑体" pitchFamily="49" charset="-122"/>
                <a:ea typeface="黑体" pitchFamily="49" charset="-122"/>
              </a:rPr>
              <a:t>从个人财产中得到满足。</a:t>
            </a:r>
          </a:p>
          <a:p>
            <a:endParaRPr lang="zh-CN" altLang="en-US" sz="3400" b="0" smtClean="0">
              <a:latin typeface="Georgia" pitchFamily="18" charset="0"/>
            </a:endParaRPr>
          </a:p>
        </p:txBody>
      </p:sp>
      <p:sp>
        <p:nvSpPr>
          <p:cNvPr id="5837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65539"/>
          <p:cNvSpPr>
            <a:spLocks noChangeArrowheads="1"/>
          </p:cNvSpPr>
          <p:nvPr/>
        </p:nvSpPr>
        <p:spPr bwMode="auto">
          <a:xfrm>
            <a:off x="2895600" y="1600200"/>
            <a:ext cx="2819400" cy="1905000"/>
          </a:xfrm>
          <a:prstGeom prst="rect">
            <a:avLst/>
          </a:prstGeom>
          <a:solidFill>
            <a:schemeClr val="accent1">
              <a:alpha val="62000"/>
            </a:schemeClr>
          </a:solidFill>
          <a:ln w="57150">
            <a:solidFill>
              <a:schemeClr val="tx1"/>
            </a:solidFill>
            <a:miter lim="800000"/>
            <a:headEnd/>
            <a:tailEnd/>
          </a:ln>
        </p:spPr>
        <p:txBody>
          <a:bodyPr/>
          <a:lstStyle/>
          <a:p>
            <a:endParaRPr lang="zh-CN" altLang="en-US"/>
          </a:p>
        </p:txBody>
      </p:sp>
      <p:sp>
        <p:nvSpPr>
          <p:cNvPr id="59394" name="椭圆 65540"/>
          <p:cNvSpPr>
            <a:spLocks noChangeArrowheads="1"/>
          </p:cNvSpPr>
          <p:nvPr/>
        </p:nvSpPr>
        <p:spPr bwMode="auto">
          <a:xfrm>
            <a:off x="2895600" y="3962400"/>
            <a:ext cx="1828800" cy="1143000"/>
          </a:xfrm>
          <a:prstGeom prst="ellipse">
            <a:avLst/>
          </a:prstGeom>
          <a:solidFill>
            <a:srgbClr val="FFFF00"/>
          </a:solidFill>
          <a:ln w="38100">
            <a:solidFill>
              <a:schemeClr val="tx1"/>
            </a:solidFill>
            <a:round/>
            <a:headEnd/>
            <a:tailEnd/>
          </a:ln>
        </p:spPr>
        <p:txBody>
          <a:bodyPr/>
          <a:lstStyle/>
          <a:p>
            <a:endParaRPr lang="zh-CN" altLang="en-US"/>
          </a:p>
        </p:txBody>
      </p:sp>
      <p:sp>
        <p:nvSpPr>
          <p:cNvPr id="59395" name="十字形 65542"/>
          <p:cNvSpPr>
            <a:spLocks noChangeArrowheads="1"/>
          </p:cNvSpPr>
          <p:nvPr/>
        </p:nvSpPr>
        <p:spPr bwMode="auto">
          <a:xfrm>
            <a:off x="6705600" y="1524000"/>
            <a:ext cx="2057400" cy="1600200"/>
          </a:xfrm>
          <a:prstGeom prst="plus">
            <a:avLst>
              <a:gd name="adj" fmla="val 25000"/>
            </a:avLst>
          </a:prstGeom>
          <a:solidFill>
            <a:schemeClr val="accent1">
              <a:alpha val="33000"/>
            </a:schemeClr>
          </a:solidFill>
          <a:ln w="38100">
            <a:solidFill>
              <a:schemeClr val="tx2"/>
            </a:solidFill>
            <a:miter lim="800000"/>
            <a:headEnd/>
            <a:tailEnd/>
          </a:ln>
        </p:spPr>
        <p:txBody>
          <a:bodyPr/>
          <a:lstStyle/>
          <a:p>
            <a:endParaRPr lang="zh-CN" altLang="en-US"/>
          </a:p>
        </p:txBody>
      </p:sp>
      <p:sp>
        <p:nvSpPr>
          <p:cNvPr id="59396" name="十字形 65543"/>
          <p:cNvSpPr>
            <a:spLocks noChangeArrowheads="1"/>
          </p:cNvSpPr>
          <p:nvPr/>
        </p:nvSpPr>
        <p:spPr bwMode="auto">
          <a:xfrm>
            <a:off x="533400" y="3810000"/>
            <a:ext cx="1752600" cy="1447800"/>
          </a:xfrm>
          <a:prstGeom prst="plus">
            <a:avLst>
              <a:gd name="adj" fmla="val 25000"/>
            </a:avLst>
          </a:prstGeom>
          <a:solidFill>
            <a:srgbClr val="FFFF00">
              <a:alpha val="59000"/>
            </a:srgbClr>
          </a:solidFill>
          <a:ln w="57150">
            <a:solidFill>
              <a:schemeClr val="tx2"/>
            </a:solidFill>
            <a:miter lim="800000"/>
            <a:headEnd/>
            <a:tailEnd/>
          </a:ln>
        </p:spPr>
        <p:txBody>
          <a:bodyPr/>
          <a:lstStyle/>
          <a:p>
            <a:endParaRPr lang="zh-CN" altLang="en-US"/>
          </a:p>
        </p:txBody>
      </p:sp>
      <p:sp>
        <p:nvSpPr>
          <p:cNvPr id="59397" name="椭圆 65544"/>
          <p:cNvSpPr>
            <a:spLocks noChangeArrowheads="1"/>
          </p:cNvSpPr>
          <p:nvPr/>
        </p:nvSpPr>
        <p:spPr bwMode="auto">
          <a:xfrm>
            <a:off x="4876800" y="4038600"/>
            <a:ext cx="1600200" cy="1066800"/>
          </a:xfrm>
          <a:prstGeom prst="ellipse">
            <a:avLst/>
          </a:prstGeom>
          <a:solidFill>
            <a:srgbClr val="F8DF28">
              <a:alpha val="35001"/>
            </a:srgbClr>
          </a:solidFill>
          <a:ln w="9525">
            <a:solidFill>
              <a:schemeClr val="tx1"/>
            </a:solidFill>
            <a:round/>
            <a:headEnd/>
            <a:tailEnd/>
          </a:ln>
        </p:spPr>
        <p:txBody>
          <a:bodyPr/>
          <a:lstStyle/>
          <a:p>
            <a:endParaRPr lang="zh-CN" altLang="en-US"/>
          </a:p>
        </p:txBody>
      </p:sp>
      <p:sp>
        <p:nvSpPr>
          <p:cNvPr id="65546" name="文本框 65545"/>
          <p:cNvSpPr txBox="1"/>
          <p:nvPr/>
        </p:nvSpPr>
        <p:spPr>
          <a:xfrm>
            <a:off x="2819400" y="1981200"/>
            <a:ext cx="2895600" cy="1117600"/>
          </a:xfrm>
          <a:prstGeom prst="rect">
            <a:avLst/>
          </a:prstGeom>
          <a:noFill/>
          <a:ln w="9525">
            <a:noFill/>
            <a:miter/>
          </a:ln>
        </p:spPr>
        <p:txBody>
          <a:bodyPr>
            <a:spAutoFit/>
          </a:bodyPr>
          <a:lstStyle/>
          <a:p>
            <a:pPr algn="ctr">
              <a:lnSpc>
                <a:spcPct val="80000"/>
              </a:lnSpc>
              <a:spcBef>
                <a:spcPct val="50000"/>
              </a:spcBef>
            </a:pPr>
            <a:r>
              <a:rPr lang="zh-CN" altLang="en-US" sz="3200" noProof="1">
                <a:solidFill>
                  <a:schemeClr val="tx2"/>
                </a:solidFill>
                <a:ea typeface="YaHei Consolas Hybrid" pitchFamily="34" charset="-122"/>
                <a:cs typeface="+mn-ea"/>
              </a:rPr>
              <a:t>合伙企业</a:t>
            </a:r>
            <a:endParaRPr lang="zh-CN" altLang="en-US" sz="3200" noProof="1">
              <a:solidFill>
                <a:schemeClr val="tx2"/>
              </a:solidFill>
              <a:ea typeface="YaHei Consolas Hybrid" pitchFamily="34" charset="-122"/>
            </a:endParaRPr>
          </a:p>
          <a:p>
            <a:pPr algn="ctr">
              <a:lnSpc>
                <a:spcPct val="80000"/>
              </a:lnSpc>
              <a:spcBef>
                <a:spcPct val="50000"/>
              </a:spcBef>
            </a:pPr>
            <a:r>
              <a:rPr lang="zh-CN" altLang="en-US" sz="3200" u="sng" noProof="1">
                <a:solidFill>
                  <a:schemeClr val="tx2"/>
                </a:solidFill>
                <a:effectLst>
                  <a:outerShdw blurRad="38100" dist="38100" dir="2700000">
                    <a:srgbClr val="C0C0C0"/>
                  </a:outerShdw>
                </a:effectLst>
                <a:ea typeface="YaHei Consolas Hybrid" pitchFamily="34" charset="-122"/>
                <a:cs typeface="+mn-ea"/>
              </a:rPr>
              <a:t>财产</a:t>
            </a:r>
            <a:endParaRPr lang="zh-CN" altLang="en-US" sz="3200" u="sng" noProof="1">
              <a:solidFill>
                <a:schemeClr val="tx2"/>
              </a:solidFill>
              <a:effectLst>
                <a:outerShdw blurRad="38100" dist="38100" dir="2700000">
                  <a:srgbClr val="C0C0C0"/>
                </a:outerShdw>
              </a:effectLst>
              <a:ea typeface="YaHei Consolas Hybrid" pitchFamily="34" charset="-122"/>
            </a:endParaRPr>
          </a:p>
        </p:txBody>
      </p:sp>
      <p:sp>
        <p:nvSpPr>
          <p:cNvPr id="65547" name="文本框 65546"/>
          <p:cNvSpPr txBox="1"/>
          <p:nvPr/>
        </p:nvSpPr>
        <p:spPr>
          <a:xfrm>
            <a:off x="3124200" y="4191000"/>
            <a:ext cx="1524000" cy="668338"/>
          </a:xfrm>
          <a:prstGeom prst="rect">
            <a:avLst/>
          </a:prstGeom>
          <a:noFill/>
          <a:ln w="9525">
            <a:noFill/>
            <a:miter/>
          </a:ln>
        </p:spPr>
        <p:txBody>
          <a:bodyPr>
            <a:spAutoFit/>
          </a:bodyPr>
          <a:lstStyle/>
          <a:p>
            <a:pPr algn="ctr">
              <a:lnSpc>
                <a:spcPct val="80000"/>
              </a:lnSpc>
              <a:spcBef>
                <a:spcPct val="50000"/>
              </a:spcBef>
            </a:pPr>
            <a:r>
              <a:rPr lang="zh-CN" altLang="en-US" noProof="1">
                <a:solidFill>
                  <a:schemeClr val="tx2"/>
                </a:solidFill>
                <a:ea typeface="华文细黑" pitchFamily="2" charset="-122"/>
                <a:cs typeface="+mn-ea"/>
              </a:rPr>
              <a:t>合伙人甲</a:t>
            </a:r>
            <a:endParaRPr lang="zh-CN" altLang="en-US" noProof="1">
              <a:solidFill>
                <a:schemeClr val="tx2"/>
              </a:solidFill>
              <a:ea typeface="华文细黑" pitchFamily="2" charset="-122"/>
            </a:endParaRPr>
          </a:p>
          <a:p>
            <a:pPr algn="ctr">
              <a:lnSpc>
                <a:spcPct val="80000"/>
              </a:lnSpc>
              <a:spcBef>
                <a:spcPct val="50000"/>
              </a:spcBef>
            </a:pPr>
            <a:r>
              <a:rPr lang="zh-CN" altLang="en-US" u="sng" noProof="1">
                <a:solidFill>
                  <a:schemeClr val="tx2"/>
                </a:solidFill>
                <a:effectLst>
                  <a:outerShdw blurRad="38100" dist="38100" dir="2700000">
                    <a:srgbClr val="C0C0C0"/>
                  </a:outerShdw>
                </a:effectLst>
                <a:ea typeface="华文细黑" pitchFamily="2" charset="-122"/>
                <a:cs typeface="+mn-ea"/>
              </a:rPr>
              <a:t>个人财产</a:t>
            </a:r>
            <a:endParaRPr lang="zh-CN" altLang="en-US" u="sng" noProof="1">
              <a:solidFill>
                <a:schemeClr val="tx2"/>
              </a:solidFill>
              <a:effectLst>
                <a:outerShdw blurRad="38100" dist="38100" dir="2700000">
                  <a:srgbClr val="C0C0C0"/>
                </a:outerShdw>
              </a:effectLst>
              <a:ea typeface="华文细黑" pitchFamily="2" charset="-122"/>
            </a:endParaRPr>
          </a:p>
        </p:txBody>
      </p:sp>
      <p:sp>
        <p:nvSpPr>
          <p:cNvPr id="59400" name="文本框 65547"/>
          <p:cNvSpPr txBox="1">
            <a:spLocks noChangeArrowheads="1"/>
          </p:cNvSpPr>
          <p:nvPr/>
        </p:nvSpPr>
        <p:spPr bwMode="auto">
          <a:xfrm>
            <a:off x="7010400" y="1981200"/>
            <a:ext cx="1600200" cy="701675"/>
          </a:xfrm>
          <a:prstGeom prst="rect">
            <a:avLst/>
          </a:prstGeom>
          <a:noFill/>
          <a:ln w="9525">
            <a:noFill/>
            <a:miter lim="800000"/>
            <a:headEnd/>
            <a:tailEnd/>
          </a:ln>
        </p:spPr>
        <p:txBody>
          <a:bodyPr>
            <a:spAutoFit/>
          </a:bodyPr>
          <a:lstStyle/>
          <a:p>
            <a:pPr algn="ctr">
              <a:spcBef>
                <a:spcPct val="50000"/>
              </a:spcBef>
            </a:pPr>
            <a:r>
              <a:rPr lang="zh-CN" altLang="en-US" sz="2000">
                <a:solidFill>
                  <a:schemeClr val="tx2"/>
                </a:solidFill>
                <a:ea typeface="YaHei Consolas Hybrid" pitchFamily="34" charset="-122"/>
              </a:rPr>
              <a:t>合伙企业的债权人</a:t>
            </a:r>
          </a:p>
        </p:txBody>
      </p:sp>
      <p:sp>
        <p:nvSpPr>
          <p:cNvPr id="59401" name="文本框 65548"/>
          <p:cNvSpPr txBox="1">
            <a:spLocks noChangeArrowheads="1"/>
          </p:cNvSpPr>
          <p:nvPr/>
        </p:nvSpPr>
        <p:spPr bwMode="auto">
          <a:xfrm>
            <a:off x="685800" y="4267200"/>
            <a:ext cx="1447800" cy="641350"/>
          </a:xfrm>
          <a:prstGeom prst="rect">
            <a:avLst/>
          </a:prstGeom>
          <a:noFill/>
          <a:ln w="9525">
            <a:noFill/>
            <a:miter lim="800000"/>
            <a:headEnd/>
            <a:tailEnd/>
          </a:ln>
        </p:spPr>
        <p:txBody>
          <a:bodyPr>
            <a:spAutoFit/>
          </a:bodyPr>
          <a:lstStyle/>
          <a:p>
            <a:pPr algn="ctr">
              <a:spcBef>
                <a:spcPct val="50000"/>
              </a:spcBef>
            </a:pPr>
            <a:r>
              <a:rPr lang="zh-CN" altLang="en-US">
                <a:solidFill>
                  <a:schemeClr val="tx2"/>
                </a:solidFill>
                <a:ea typeface="YaHei Consolas Hybrid" pitchFamily="34" charset="-122"/>
              </a:rPr>
              <a:t>合伙人甲的债权人</a:t>
            </a:r>
          </a:p>
        </p:txBody>
      </p:sp>
      <p:sp>
        <p:nvSpPr>
          <p:cNvPr id="59402" name="文本框 65549"/>
          <p:cNvSpPr txBox="1">
            <a:spLocks noChangeArrowheads="1"/>
          </p:cNvSpPr>
          <p:nvPr/>
        </p:nvSpPr>
        <p:spPr bwMode="auto">
          <a:xfrm>
            <a:off x="4953000" y="4267200"/>
            <a:ext cx="1524000" cy="668338"/>
          </a:xfrm>
          <a:prstGeom prst="rect">
            <a:avLst/>
          </a:prstGeom>
          <a:noFill/>
          <a:ln w="9525">
            <a:noFill/>
            <a:miter lim="800000"/>
            <a:headEnd/>
            <a:tailEnd/>
          </a:ln>
        </p:spPr>
        <p:txBody>
          <a:bodyPr>
            <a:spAutoFit/>
          </a:bodyPr>
          <a:lstStyle/>
          <a:p>
            <a:pPr algn="ctr">
              <a:lnSpc>
                <a:spcPct val="80000"/>
              </a:lnSpc>
              <a:spcBef>
                <a:spcPct val="50000"/>
              </a:spcBef>
            </a:pPr>
            <a:r>
              <a:rPr lang="zh-CN" altLang="en-US">
                <a:solidFill>
                  <a:srgbClr val="808080"/>
                </a:solidFill>
                <a:ea typeface="华文细黑" pitchFamily="2" charset="-122"/>
              </a:rPr>
              <a:t>合伙人乙</a:t>
            </a:r>
          </a:p>
          <a:p>
            <a:pPr algn="ctr">
              <a:lnSpc>
                <a:spcPct val="80000"/>
              </a:lnSpc>
              <a:spcBef>
                <a:spcPct val="50000"/>
              </a:spcBef>
            </a:pPr>
            <a:r>
              <a:rPr lang="zh-CN" altLang="en-US">
                <a:solidFill>
                  <a:srgbClr val="808080"/>
                </a:solidFill>
                <a:ea typeface="华文细黑" pitchFamily="2" charset="-122"/>
              </a:rPr>
              <a:t>个人财产</a:t>
            </a:r>
          </a:p>
        </p:txBody>
      </p:sp>
      <p:sp>
        <p:nvSpPr>
          <p:cNvPr id="59403" name="左箭头 65551"/>
          <p:cNvSpPr>
            <a:spLocks noChangeArrowheads="1"/>
          </p:cNvSpPr>
          <p:nvPr/>
        </p:nvSpPr>
        <p:spPr bwMode="auto">
          <a:xfrm rot="-621344">
            <a:off x="4849813" y="2095500"/>
            <a:ext cx="2238375" cy="874713"/>
          </a:xfrm>
          <a:prstGeom prst="leftArrow">
            <a:avLst>
              <a:gd name="adj1" fmla="val 50000"/>
              <a:gd name="adj2" fmla="val 63963"/>
            </a:avLst>
          </a:prstGeom>
          <a:solidFill>
            <a:schemeClr val="tx2"/>
          </a:solidFill>
          <a:ln w="38100">
            <a:solidFill>
              <a:schemeClr val="tx2"/>
            </a:solidFill>
            <a:miter lim="800000"/>
            <a:headEnd/>
            <a:tailEnd/>
          </a:ln>
        </p:spPr>
        <p:txBody>
          <a:bodyPr wrap="none" anchor="ctr"/>
          <a:lstStyle/>
          <a:p>
            <a:pPr algn="ctr"/>
            <a:r>
              <a:rPr lang="zh-CN" altLang="en-US">
                <a:solidFill>
                  <a:schemeClr val="bg1"/>
                </a:solidFill>
                <a:ea typeface="YaHei Consolas Hybrid" pitchFamily="34" charset="-122"/>
              </a:rPr>
              <a:t>优先</a:t>
            </a:r>
          </a:p>
        </p:txBody>
      </p:sp>
      <p:sp>
        <p:nvSpPr>
          <p:cNvPr id="59404" name="右箭头 65552"/>
          <p:cNvSpPr>
            <a:spLocks noChangeArrowheads="1"/>
          </p:cNvSpPr>
          <p:nvPr/>
        </p:nvSpPr>
        <p:spPr bwMode="auto">
          <a:xfrm rot="-419474">
            <a:off x="1828800" y="4343400"/>
            <a:ext cx="1446213" cy="609600"/>
          </a:xfrm>
          <a:prstGeom prst="rightArrow">
            <a:avLst>
              <a:gd name="adj1" fmla="val 50000"/>
              <a:gd name="adj2" fmla="val 59299"/>
            </a:avLst>
          </a:prstGeom>
          <a:solidFill>
            <a:schemeClr val="tx2"/>
          </a:solidFill>
          <a:ln w="38100">
            <a:solidFill>
              <a:schemeClr val="tx2"/>
            </a:solidFill>
            <a:miter lim="800000"/>
            <a:headEnd/>
            <a:tailEnd/>
          </a:ln>
        </p:spPr>
        <p:txBody>
          <a:bodyPr wrap="none" anchor="ctr"/>
          <a:lstStyle/>
          <a:p>
            <a:pPr algn="ctr"/>
            <a:r>
              <a:rPr lang="zh-CN" altLang="en-US">
                <a:solidFill>
                  <a:schemeClr val="bg1"/>
                </a:solidFill>
                <a:ea typeface="YaHei Consolas Hybrid" pitchFamily="34" charset="-122"/>
              </a:rPr>
              <a:t>优先</a:t>
            </a:r>
          </a:p>
        </p:txBody>
      </p:sp>
      <p:sp>
        <p:nvSpPr>
          <p:cNvPr id="59405" name="标题 65555"/>
          <p:cNvSpPr>
            <a:spLocks noGrp="1" noChangeArrowheads="1"/>
          </p:cNvSpPr>
          <p:nvPr>
            <p:ph type="title"/>
          </p:nvPr>
        </p:nvSpPr>
        <p:spPr/>
        <p:txBody>
          <a:bodyPr/>
          <a:lstStyle/>
          <a:p>
            <a:r>
              <a:rPr lang="zh-CN" altLang="en-US" smtClean="0"/>
              <a:t>双重优先权原则</a:t>
            </a:r>
          </a:p>
        </p:txBody>
      </p:sp>
      <p:sp>
        <p:nvSpPr>
          <p:cNvPr id="59406" name="右箭头 65560"/>
          <p:cNvSpPr>
            <a:spLocks noChangeArrowheads="1"/>
          </p:cNvSpPr>
          <p:nvPr/>
        </p:nvSpPr>
        <p:spPr bwMode="auto">
          <a:xfrm rot="-1961772">
            <a:off x="1476375" y="3386138"/>
            <a:ext cx="1497013" cy="214312"/>
          </a:xfrm>
          <a:prstGeom prst="rightArrow">
            <a:avLst>
              <a:gd name="adj1" fmla="val 50000"/>
              <a:gd name="adj2" fmla="val 174598"/>
            </a:avLst>
          </a:prstGeom>
          <a:solidFill>
            <a:srgbClr val="DDDDDD">
              <a:alpha val="52000"/>
            </a:srgbClr>
          </a:solidFill>
          <a:ln w="9525">
            <a:solidFill>
              <a:srgbClr val="DDDDDD"/>
            </a:solidFill>
            <a:miter lim="800000"/>
            <a:headEnd/>
            <a:tailEnd/>
          </a:ln>
        </p:spPr>
        <p:txBody>
          <a:bodyPr/>
          <a:lstStyle/>
          <a:p>
            <a:endParaRPr lang="zh-CN" altLang="en-US"/>
          </a:p>
        </p:txBody>
      </p:sp>
      <p:sp>
        <p:nvSpPr>
          <p:cNvPr id="59407" name="右箭头 65561"/>
          <p:cNvSpPr>
            <a:spLocks noChangeArrowheads="1"/>
          </p:cNvSpPr>
          <p:nvPr/>
        </p:nvSpPr>
        <p:spPr bwMode="auto">
          <a:xfrm rot="7618057">
            <a:off x="5974556" y="3382170"/>
            <a:ext cx="1704975" cy="195262"/>
          </a:xfrm>
          <a:prstGeom prst="rightArrow">
            <a:avLst>
              <a:gd name="adj1" fmla="val 50000"/>
              <a:gd name="adj2" fmla="val 218253"/>
            </a:avLst>
          </a:prstGeom>
          <a:solidFill>
            <a:srgbClr val="DDDDDD">
              <a:alpha val="39000"/>
            </a:srgbClr>
          </a:solidFill>
          <a:ln w="9525">
            <a:solidFill>
              <a:srgbClr val="DDDDDD"/>
            </a:solidFill>
            <a:miter lim="800000"/>
            <a:headEnd/>
            <a:tailEnd/>
          </a:ln>
        </p:spPr>
        <p:txBody>
          <a:bodyPr/>
          <a:lstStyle/>
          <a:p>
            <a:endParaRPr lang="zh-CN" altLang="en-US"/>
          </a:p>
        </p:txBody>
      </p:sp>
      <p:sp>
        <p:nvSpPr>
          <p:cNvPr id="59408" name="右箭头 65562"/>
          <p:cNvSpPr>
            <a:spLocks noChangeArrowheads="1"/>
          </p:cNvSpPr>
          <p:nvPr/>
        </p:nvSpPr>
        <p:spPr bwMode="auto">
          <a:xfrm rot="8794343">
            <a:off x="4413250" y="3381375"/>
            <a:ext cx="2987675" cy="266700"/>
          </a:xfrm>
          <a:prstGeom prst="rightArrow">
            <a:avLst>
              <a:gd name="adj1" fmla="val 50000"/>
              <a:gd name="adj2" fmla="val 280008"/>
            </a:avLst>
          </a:prstGeom>
          <a:solidFill>
            <a:srgbClr val="DDDDDD">
              <a:alpha val="31000"/>
            </a:srgbClr>
          </a:solidFill>
          <a:ln w="9525">
            <a:solidFill>
              <a:srgbClr val="DDDDDD"/>
            </a:solidFill>
            <a:miter lim="800000"/>
            <a:headEnd/>
            <a:tailEnd/>
          </a:ln>
        </p:spPr>
        <p:txBody>
          <a:bodyPr/>
          <a:lstStyle/>
          <a:p>
            <a:endParaRPr lang="zh-CN" altLang="en-US"/>
          </a:p>
        </p:txBody>
      </p:sp>
      <p:sp>
        <p:nvSpPr>
          <p:cNvPr id="5940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63489"/>
          <p:cNvSpPr>
            <a:spLocks noGrp="1" noChangeArrowheads="1"/>
          </p:cNvSpPr>
          <p:nvPr>
            <p:ph type="title"/>
          </p:nvPr>
        </p:nvSpPr>
        <p:spPr/>
        <p:txBody>
          <a:bodyPr/>
          <a:lstStyle/>
          <a:p>
            <a:r>
              <a:rPr lang="zh-CN" altLang="en-US" i="1" smtClean="0"/>
              <a:t>双重优先权原则</a:t>
            </a:r>
          </a:p>
        </p:txBody>
      </p:sp>
      <p:sp>
        <p:nvSpPr>
          <p:cNvPr id="60418" name="文本占位符 63490"/>
          <p:cNvSpPr>
            <a:spLocks noGrp="1" noChangeArrowheads="1"/>
          </p:cNvSpPr>
          <p:nvPr>
            <p:ph type="body" idx="1"/>
          </p:nvPr>
        </p:nvSpPr>
        <p:spPr/>
        <p:txBody>
          <a:bodyPr/>
          <a:lstStyle/>
          <a:p>
            <a:r>
              <a:rPr lang="zh-CN" altLang="en-US" i="1" smtClean="0"/>
              <a:t>财产角度</a:t>
            </a:r>
          </a:p>
          <a:p>
            <a:pPr lvl="1"/>
            <a:r>
              <a:rPr lang="zh-CN" altLang="en-US" i="1" smtClean="0"/>
              <a:t>企业的债权人立足于企业的财产</a:t>
            </a:r>
          </a:p>
          <a:p>
            <a:pPr lvl="1"/>
            <a:r>
              <a:rPr lang="zh-CN" altLang="en-US" i="1" smtClean="0"/>
              <a:t>个人的债权人立足于个人的财产</a:t>
            </a:r>
          </a:p>
          <a:p>
            <a:pPr lvl="1"/>
            <a:endParaRPr lang="zh-CN" altLang="en-US" i="1" smtClean="0"/>
          </a:p>
          <a:p>
            <a:pPr lvl="1"/>
            <a:r>
              <a:rPr lang="en-US" altLang="zh-CN" i="1" smtClean="0">
                <a:solidFill>
                  <a:schemeClr val="tx1"/>
                </a:solidFill>
                <a:latin typeface="Times New Roman" pitchFamily="18" charset="0"/>
                <a:ea typeface="YaHei Consolas Hybrid" pitchFamily="34" charset="-122"/>
              </a:rPr>
              <a:t>Firm creditors in firm asserts; </a:t>
            </a:r>
          </a:p>
          <a:p>
            <a:pPr lvl="1"/>
            <a:r>
              <a:rPr lang="en-US" altLang="zh-CN" i="1" smtClean="0">
                <a:solidFill>
                  <a:schemeClr val="tx1"/>
                </a:solidFill>
                <a:latin typeface="Times New Roman" pitchFamily="18" charset="0"/>
                <a:ea typeface="YaHei Consolas Hybrid" pitchFamily="34" charset="-122"/>
              </a:rPr>
              <a:t>Individual creditors in individual asserts</a:t>
            </a:r>
            <a:endParaRPr lang="en-US" altLang="zh-CN" sz="3600" i="1" smtClean="0">
              <a:solidFill>
                <a:schemeClr val="tx1"/>
              </a:solidFill>
              <a:latin typeface="Times New Roman" pitchFamily="18" charset="0"/>
              <a:ea typeface="YaHei Consolas Hybrid" pitchFamily="34" charset="-122"/>
            </a:endParaRPr>
          </a:p>
        </p:txBody>
      </p:sp>
      <p:sp>
        <p:nvSpPr>
          <p:cNvPr id="6041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76129"/>
          <p:cNvSpPr>
            <a:spLocks noGrp="1" noChangeArrowheads="1"/>
          </p:cNvSpPr>
          <p:nvPr>
            <p:ph type="title"/>
          </p:nvPr>
        </p:nvSpPr>
        <p:spPr/>
        <p:txBody>
          <a:bodyPr/>
          <a:lstStyle/>
          <a:p>
            <a:endParaRPr lang="zh-CN" altLang="zh-CN" smtClean="0"/>
          </a:p>
        </p:txBody>
      </p:sp>
      <p:sp>
        <p:nvSpPr>
          <p:cNvPr id="61442" name="文本占位符 176130"/>
          <p:cNvSpPr>
            <a:spLocks noGrp="1" noChangeArrowheads="1"/>
          </p:cNvSpPr>
          <p:nvPr>
            <p:ph type="body" idx="1"/>
          </p:nvPr>
        </p:nvSpPr>
        <p:spPr/>
        <p:txBody>
          <a:bodyPr/>
          <a:lstStyle/>
          <a:p>
            <a:r>
              <a:rPr lang="zh-CN" altLang="en-US" sz="4200" i="1" smtClean="0"/>
              <a:t>债务角度</a:t>
            </a:r>
          </a:p>
          <a:p>
            <a:pPr lvl="1"/>
            <a:r>
              <a:rPr lang="zh-CN" altLang="en-US" sz="3600" i="1" smtClean="0"/>
              <a:t>合伙财产优先用于清偿企业债务</a:t>
            </a:r>
          </a:p>
          <a:p>
            <a:pPr lvl="1"/>
            <a:r>
              <a:rPr lang="zh-CN" altLang="en-US" sz="3600" i="1" smtClean="0"/>
              <a:t>个人财产优先用于清偿个人债务</a:t>
            </a:r>
          </a:p>
          <a:p>
            <a:endParaRPr lang="zh-CN" altLang="en-US" smtClean="0"/>
          </a:p>
        </p:txBody>
      </p:sp>
      <p:sp>
        <p:nvSpPr>
          <p:cNvPr id="6144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67585"/>
          <p:cNvSpPr>
            <a:spLocks noGrp="1" noChangeArrowheads="1"/>
          </p:cNvSpPr>
          <p:nvPr>
            <p:ph type="title"/>
          </p:nvPr>
        </p:nvSpPr>
        <p:spPr/>
        <p:txBody>
          <a:bodyPr/>
          <a:lstStyle/>
          <a:p>
            <a:r>
              <a:rPr lang="zh-CN" altLang="en-US" smtClean="0"/>
              <a:t>思考：债务清偿问题</a:t>
            </a:r>
          </a:p>
        </p:txBody>
      </p:sp>
      <p:sp>
        <p:nvSpPr>
          <p:cNvPr id="62466" name="文本占位符 67586"/>
          <p:cNvSpPr>
            <a:spLocks noGrp="1" noChangeArrowheads="1"/>
          </p:cNvSpPr>
          <p:nvPr>
            <p:ph type="body" idx="1"/>
          </p:nvPr>
        </p:nvSpPr>
        <p:spPr/>
        <p:txBody>
          <a:bodyPr/>
          <a:lstStyle/>
          <a:p>
            <a:r>
              <a:rPr lang="zh-CN" altLang="en-US" sz="3200" smtClean="0"/>
              <a:t>甲乙二人合伙开办</a:t>
            </a:r>
            <a:r>
              <a:rPr lang="zh-CN" altLang="en-US" sz="3200" smtClean="0">
                <a:latin typeface="宋体"/>
              </a:rPr>
              <a:t>“</a:t>
            </a:r>
            <a:r>
              <a:rPr lang="zh-CN" altLang="en-US" sz="3200" smtClean="0"/>
              <a:t>不倒翁酒馆</a:t>
            </a:r>
            <a:r>
              <a:rPr lang="zh-CN" altLang="en-US" sz="3200" smtClean="0">
                <a:latin typeface="宋体"/>
              </a:rPr>
              <a:t>”</a:t>
            </a:r>
            <a:r>
              <a:rPr lang="zh-CN" altLang="en-US" sz="3200" smtClean="0"/>
              <a:t>，欠</a:t>
            </a:r>
            <a:r>
              <a:rPr lang="en-US" altLang="zh-CN" sz="3200" smtClean="0"/>
              <a:t>A</a:t>
            </a:r>
            <a:r>
              <a:rPr lang="zh-CN" altLang="en-US" sz="3200" smtClean="0"/>
              <a:t>房屋租赁费</a:t>
            </a:r>
            <a:r>
              <a:rPr lang="en-US" altLang="zh-CN" sz="3200" smtClean="0"/>
              <a:t>5</a:t>
            </a:r>
            <a:r>
              <a:rPr lang="zh-CN" altLang="en-US" sz="3200" smtClean="0"/>
              <a:t>万元。酒店经清理，有合伙财产</a:t>
            </a:r>
            <a:r>
              <a:rPr lang="en-US" altLang="zh-CN" sz="3200" smtClean="0"/>
              <a:t>3</a:t>
            </a:r>
            <a:r>
              <a:rPr lang="zh-CN" altLang="en-US" sz="3200" smtClean="0"/>
              <a:t>万元。</a:t>
            </a:r>
          </a:p>
          <a:p>
            <a:r>
              <a:rPr lang="zh-CN" altLang="en-US" sz="3200" smtClean="0"/>
              <a:t>甲有个人财产</a:t>
            </a:r>
            <a:r>
              <a:rPr lang="en-US" altLang="zh-CN" sz="3200" smtClean="0"/>
              <a:t>2</a:t>
            </a:r>
            <a:r>
              <a:rPr lang="zh-CN" altLang="en-US" sz="3200" smtClean="0"/>
              <a:t>万元，但尚欠</a:t>
            </a:r>
            <a:r>
              <a:rPr lang="en-US" altLang="zh-CN" sz="3200" smtClean="0"/>
              <a:t>B</a:t>
            </a:r>
            <a:r>
              <a:rPr lang="zh-CN" altLang="en-US" sz="3200" smtClean="0"/>
              <a:t>个人借款</a:t>
            </a:r>
            <a:r>
              <a:rPr lang="en-US" altLang="zh-CN" sz="3200" smtClean="0"/>
              <a:t>3</a:t>
            </a:r>
            <a:r>
              <a:rPr lang="zh-CN" altLang="en-US" sz="3200" smtClean="0"/>
              <a:t>万元未还；</a:t>
            </a:r>
          </a:p>
          <a:p>
            <a:r>
              <a:rPr lang="zh-CN" altLang="en-US" sz="3200" smtClean="0"/>
              <a:t>乙无个人财产并下落不明，但乙尚欠</a:t>
            </a:r>
            <a:r>
              <a:rPr lang="en-US" altLang="zh-CN" sz="3200" smtClean="0"/>
              <a:t>C</a:t>
            </a:r>
            <a:r>
              <a:rPr lang="zh-CN" altLang="en-US" sz="3200" smtClean="0"/>
              <a:t>材料款</a:t>
            </a:r>
            <a:r>
              <a:rPr lang="en-US" altLang="zh-CN" sz="3200" smtClean="0"/>
              <a:t>1</a:t>
            </a:r>
            <a:r>
              <a:rPr lang="zh-CN" altLang="en-US" sz="3200" smtClean="0"/>
              <a:t>万元。</a:t>
            </a:r>
          </a:p>
        </p:txBody>
      </p:sp>
      <p:sp>
        <p:nvSpPr>
          <p:cNvPr id="6246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77153"/>
          <p:cNvSpPr>
            <a:spLocks noGrp="1" noChangeArrowheads="1"/>
          </p:cNvSpPr>
          <p:nvPr>
            <p:ph type="title"/>
          </p:nvPr>
        </p:nvSpPr>
        <p:spPr/>
        <p:txBody>
          <a:bodyPr/>
          <a:lstStyle/>
          <a:p>
            <a:endParaRPr lang="zh-CN" altLang="zh-CN" smtClean="0"/>
          </a:p>
        </p:txBody>
      </p:sp>
      <p:sp>
        <p:nvSpPr>
          <p:cNvPr id="63490" name="文本占位符 177154"/>
          <p:cNvSpPr>
            <a:spLocks noGrp="1" noChangeArrowheads="1"/>
          </p:cNvSpPr>
          <p:nvPr>
            <p:ph type="body" idx="1"/>
          </p:nvPr>
        </p:nvSpPr>
        <p:spPr/>
        <p:txBody>
          <a:bodyPr/>
          <a:lstStyle/>
          <a:p>
            <a:r>
              <a:rPr lang="zh-CN" altLang="en-US" sz="3900" smtClean="0"/>
              <a:t>如何清偿债权人</a:t>
            </a:r>
            <a:r>
              <a:rPr lang="en-US" altLang="zh-CN" sz="3900" smtClean="0"/>
              <a:t>A</a:t>
            </a:r>
            <a:r>
              <a:rPr lang="zh-CN" altLang="en-US" sz="3900" smtClean="0"/>
              <a:t>、</a:t>
            </a:r>
            <a:r>
              <a:rPr lang="en-US" altLang="zh-CN" sz="3900" smtClean="0"/>
              <a:t>B</a:t>
            </a:r>
            <a:r>
              <a:rPr lang="zh-CN" altLang="en-US" sz="3900" smtClean="0"/>
              <a:t>、</a:t>
            </a:r>
            <a:r>
              <a:rPr lang="en-US" altLang="zh-CN" sz="3900" smtClean="0"/>
              <a:t>C</a:t>
            </a:r>
            <a:r>
              <a:rPr lang="zh-CN" altLang="en-US" sz="3900" smtClean="0"/>
              <a:t>的债务呢？</a:t>
            </a:r>
          </a:p>
          <a:p>
            <a:pPr lvl="1"/>
            <a:r>
              <a:rPr lang="en-US" altLang="zh-CN" smtClean="0"/>
              <a:t>A. </a:t>
            </a:r>
            <a:r>
              <a:rPr lang="zh-CN" altLang="en-US" smtClean="0"/>
              <a:t>欠</a:t>
            </a:r>
            <a:r>
              <a:rPr lang="en-US" altLang="zh-CN" smtClean="0"/>
              <a:t>A</a:t>
            </a:r>
            <a:r>
              <a:rPr lang="zh-CN" altLang="en-US" smtClean="0"/>
              <a:t>房屋租赁费</a:t>
            </a:r>
            <a:r>
              <a:rPr lang="en-US" altLang="zh-CN" smtClean="0"/>
              <a:t>5</a:t>
            </a:r>
            <a:r>
              <a:rPr lang="zh-CN" altLang="en-US" smtClean="0"/>
              <a:t>万，酒馆还</a:t>
            </a:r>
            <a:r>
              <a:rPr lang="en-US" altLang="zh-CN" smtClean="0"/>
              <a:t>3</a:t>
            </a:r>
            <a:r>
              <a:rPr lang="zh-CN" altLang="en-US" smtClean="0"/>
              <a:t>万，甲还</a:t>
            </a:r>
            <a:r>
              <a:rPr lang="en-US" altLang="zh-CN" smtClean="0"/>
              <a:t>2</a:t>
            </a:r>
            <a:r>
              <a:rPr lang="zh-CN" altLang="en-US" smtClean="0"/>
              <a:t>万</a:t>
            </a:r>
          </a:p>
          <a:p>
            <a:pPr lvl="1"/>
            <a:r>
              <a:rPr lang="en-US" altLang="zh-CN" smtClean="0"/>
              <a:t>B. </a:t>
            </a:r>
            <a:r>
              <a:rPr lang="zh-CN" altLang="en-US" smtClean="0"/>
              <a:t>欠</a:t>
            </a:r>
            <a:r>
              <a:rPr lang="en-US" altLang="zh-CN" smtClean="0"/>
              <a:t>B</a:t>
            </a:r>
            <a:r>
              <a:rPr lang="zh-CN" altLang="en-US" smtClean="0"/>
              <a:t>借款</a:t>
            </a:r>
            <a:r>
              <a:rPr lang="en-US" altLang="zh-CN" smtClean="0"/>
              <a:t>3</a:t>
            </a:r>
            <a:r>
              <a:rPr lang="zh-CN" altLang="en-US" smtClean="0"/>
              <a:t>万元，甲还</a:t>
            </a:r>
            <a:r>
              <a:rPr lang="en-US" altLang="zh-CN" smtClean="0"/>
              <a:t>2</a:t>
            </a:r>
            <a:r>
              <a:rPr lang="zh-CN" altLang="en-US" smtClean="0"/>
              <a:t>万，酒馆还</a:t>
            </a:r>
            <a:r>
              <a:rPr lang="en-US" altLang="zh-CN" smtClean="0"/>
              <a:t>1</a:t>
            </a:r>
            <a:r>
              <a:rPr lang="zh-CN" altLang="en-US" smtClean="0"/>
              <a:t>万</a:t>
            </a:r>
          </a:p>
          <a:p>
            <a:pPr lvl="1"/>
            <a:r>
              <a:rPr lang="en-US" altLang="zh-CN" smtClean="0"/>
              <a:t>C. </a:t>
            </a:r>
            <a:r>
              <a:rPr lang="zh-CN" altLang="en-US" smtClean="0"/>
              <a:t>欠</a:t>
            </a:r>
            <a:r>
              <a:rPr lang="en-US" altLang="zh-CN" smtClean="0"/>
              <a:t>C</a:t>
            </a:r>
            <a:r>
              <a:rPr lang="zh-CN" altLang="en-US" smtClean="0"/>
              <a:t>材料款</a:t>
            </a:r>
            <a:r>
              <a:rPr lang="en-US" altLang="zh-CN" smtClean="0"/>
              <a:t>1</a:t>
            </a:r>
            <a:r>
              <a:rPr lang="zh-CN" altLang="en-US" smtClean="0"/>
              <a:t>万元，酒馆来还</a:t>
            </a:r>
          </a:p>
          <a:p>
            <a:pPr lvl="1"/>
            <a:r>
              <a:rPr lang="en-US" altLang="zh-CN" smtClean="0"/>
              <a:t>D. </a:t>
            </a:r>
            <a:r>
              <a:rPr lang="zh-CN" altLang="en-US" smtClean="0"/>
              <a:t>只能还</a:t>
            </a:r>
            <a:r>
              <a:rPr lang="en-US" altLang="zh-CN" smtClean="0"/>
              <a:t>A3</a:t>
            </a:r>
            <a:r>
              <a:rPr lang="zh-CN" altLang="en-US" smtClean="0"/>
              <a:t>万，还</a:t>
            </a:r>
            <a:r>
              <a:rPr lang="en-US" altLang="zh-CN" smtClean="0"/>
              <a:t>B2</a:t>
            </a:r>
            <a:r>
              <a:rPr lang="zh-CN" altLang="en-US" smtClean="0"/>
              <a:t>万，</a:t>
            </a:r>
            <a:r>
              <a:rPr lang="en-US" altLang="zh-CN" smtClean="0"/>
              <a:t>C</a:t>
            </a:r>
            <a:r>
              <a:rPr lang="zh-CN" altLang="en-US" smtClean="0"/>
              <a:t>分文未得</a:t>
            </a:r>
          </a:p>
        </p:txBody>
      </p:sp>
      <p:sp>
        <p:nvSpPr>
          <p:cNvPr id="6349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78177"/>
          <p:cNvSpPr>
            <a:spLocks noGrp="1" noChangeArrowheads="1"/>
          </p:cNvSpPr>
          <p:nvPr>
            <p:ph type="title"/>
          </p:nvPr>
        </p:nvSpPr>
        <p:spPr/>
        <p:txBody>
          <a:bodyPr/>
          <a:lstStyle/>
          <a:p>
            <a:endParaRPr lang="zh-CN" altLang="zh-CN" smtClean="0"/>
          </a:p>
        </p:txBody>
      </p:sp>
      <p:sp>
        <p:nvSpPr>
          <p:cNvPr id="64514" name="文本占位符 178178"/>
          <p:cNvSpPr>
            <a:spLocks noGrp="1" noChangeArrowheads="1"/>
          </p:cNvSpPr>
          <p:nvPr>
            <p:ph type="body" idx="1"/>
          </p:nvPr>
        </p:nvSpPr>
        <p:spPr/>
        <p:txBody>
          <a:bodyPr/>
          <a:lstStyle/>
          <a:p>
            <a:r>
              <a:rPr lang="zh-CN" altLang="en-US" sz="3900" smtClean="0"/>
              <a:t>如何清偿债权人</a:t>
            </a:r>
            <a:r>
              <a:rPr lang="en-US" altLang="zh-CN" sz="3900" smtClean="0"/>
              <a:t>A</a:t>
            </a:r>
            <a:r>
              <a:rPr lang="zh-CN" altLang="en-US" sz="3900" smtClean="0"/>
              <a:t>、</a:t>
            </a:r>
            <a:r>
              <a:rPr lang="en-US" altLang="zh-CN" sz="3900" smtClean="0"/>
              <a:t>B</a:t>
            </a:r>
            <a:r>
              <a:rPr lang="zh-CN" altLang="en-US" sz="3900" smtClean="0"/>
              <a:t>、</a:t>
            </a:r>
            <a:r>
              <a:rPr lang="en-US" altLang="zh-CN" sz="3900" smtClean="0"/>
              <a:t>C</a:t>
            </a:r>
            <a:r>
              <a:rPr lang="zh-CN" altLang="en-US" sz="3900" smtClean="0"/>
              <a:t>的债务呢？</a:t>
            </a:r>
          </a:p>
          <a:p>
            <a:pPr lvl="1"/>
            <a:r>
              <a:rPr lang="en-US" altLang="zh-CN" smtClean="0"/>
              <a:t>A. </a:t>
            </a:r>
            <a:r>
              <a:rPr lang="zh-CN" altLang="en-US" smtClean="0"/>
              <a:t>欠</a:t>
            </a:r>
            <a:r>
              <a:rPr lang="en-US" altLang="zh-CN" smtClean="0"/>
              <a:t>A</a:t>
            </a:r>
            <a:r>
              <a:rPr lang="zh-CN" altLang="en-US" smtClean="0"/>
              <a:t>房屋租赁费</a:t>
            </a:r>
            <a:r>
              <a:rPr lang="en-US" altLang="zh-CN" smtClean="0"/>
              <a:t>5</a:t>
            </a:r>
            <a:r>
              <a:rPr lang="zh-CN" altLang="en-US" smtClean="0"/>
              <a:t>万，酒馆还</a:t>
            </a:r>
            <a:r>
              <a:rPr lang="en-US" altLang="zh-CN" smtClean="0"/>
              <a:t>3</a:t>
            </a:r>
            <a:r>
              <a:rPr lang="zh-CN" altLang="en-US" smtClean="0"/>
              <a:t>万，甲还</a:t>
            </a:r>
            <a:r>
              <a:rPr lang="en-US" altLang="zh-CN" smtClean="0"/>
              <a:t>2</a:t>
            </a:r>
            <a:r>
              <a:rPr lang="zh-CN" altLang="en-US" smtClean="0"/>
              <a:t>万</a:t>
            </a:r>
          </a:p>
          <a:p>
            <a:pPr lvl="1"/>
            <a:r>
              <a:rPr lang="en-US" altLang="zh-CN" smtClean="0"/>
              <a:t>B. </a:t>
            </a:r>
            <a:r>
              <a:rPr lang="zh-CN" altLang="en-US" smtClean="0"/>
              <a:t>欠</a:t>
            </a:r>
            <a:r>
              <a:rPr lang="en-US" altLang="zh-CN" smtClean="0"/>
              <a:t>B</a:t>
            </a:r>
            <a:r>
              <a:rPr lang="zh-CN" altLang="en-US" smtClean="0"/>
              <a:t>借款</a:t>
            </a:r>
            <a:r>
              <a:rPr lang="en-US" altLang="zh-CN" smtClean="0"/>
              <a:t>3</a:t>
            </a:r>
            <a:r>
              <a:rPr lang="zh-CN" altLang="en-US" smtClean="0"/>
              <a:t>万元，甲还</a:t>
            </a:r>
            <a:r>
              <a:rPr lang="en-US" altLang="zh-CN" smtClean="0"/>
              <a:t>2</a:t>
            </a:r>
            <a:r>
              <a:rPr lang="zh-CN" altLang="en-US" smtClean="0"/>
              <a:t>万，酒馆还</a:t>
            </a:r>
            <a:r>
              <a:rPr lang="en-US" altLang="zh-CN" smtClean="0"/>
              <a:t>1</a:t>
            </a:r>
            <a:r>
              <a:rPr lang="zh-CN" altLang="en-US" smtClean="0"/>
              <a:t>万</a:t>
            </a:r>
          </a:p>
          <a:p>
            <a:pPr lvl="1"/>
            <a:r>
              <a:rPr lang="en-US" altLang="zh-CN" smtClean="0"/>
              <a:t>C. </a:t>
            </a:r>
            <a:r>
              <a:rPr lang="zh-CN" altLang="en-US" smtClean="0"/>
              <a:t>欠</a:t>
            </a:r>
            <a:r>
              <a:rPr lang="en-US" altLang="zh-CN" smtClean="0"/>
              <a:t>C</a:t>
            </a:r>
            <a:r>
              <a:rPr lang="zh-CN" altLang="en-US" smtClean="0"/>
              <a:t>材料款</a:t>
            </a:r>
            <a:r>
              <a:rPr lang="en-US" altLang="zh-CN" smtClean="0"/>
              <a:t>1</a:t>
            </a:r>
            <a:r>
              <a:rPr lang="zh-CN" altLang="en-US" smtClean="0"/>
              <a:t>万元，酒馆来还</a:t>
            </a:r>
          </a:p>
          <a:p>
            <a:pPr lvl="1"/>
            <a:r>
              <a:rPr lang="en-US" altLang="zh-CN" smtClean="0">
                <a:solidFill>
                  <a:srgbClr val="FF0000"/>
                </a:solidFill>
              </a:rPr>
              <a:t>D. </a:t>
            </a:r>
            <a:r>
              <a:rPr lang="zh-CN" altLang="en-US" smtClean="0">
                <a:solidFill>
                  <a:srgbClr val="FF0000"/>
                </a:solidFill>
              </a:rPr>
              <a:t>只能还</a:t>
            </a:r>
            <a:r>
              <a:rPr lang="en-US" altLang="zh-CN" smtClean="0">
                <a:solidFill>
                  <a:srgbClr val="FF0000"/>
                </a:solidFill>
              </a:rPr>
              <a:t>A3</a:t>
            </a:r>
            <a:r>
              <a:rPr lang="zh-CN" altLang="en-US" smtClean="0">
                <a:solidFill>
                  <a:srgbClr val="FF0000"/>
                </a:solidFill>
              </a:rPr>
              <a:t>万，还</a:t>
            </a:r>
            <a:r>
              <a:rPr lang="en-US" altLang="zh-CN" smtClean="0">
                <a:solidFill>
                  <a:srgbClr val="FF0000"/>
                </a:solidFill>
              </a:rPr>
              <a:t>B2</a:t>
            </a:r>
            <a:r>
              <a:rPr lang="zh-CN" altLang="en-US" smtClean="0">
                <a:solidFill>
                  <a:srgbClr val="FF0000"/>
                </a:solidFill>
              </a:rPr>
              <a:t>万，</a:t>
            </a:r>
            <a:r>
              <a:rPr lang="en-US" altLang="zh-CN" smtClean="0">
                <a:solidFill>
                  <a:srgbClr val="FF0000"/>
                </a:solidFill>
              </a:rPr>
              <a:t>C</a:t>
            </a:r>
            <a:r>
              <a:rPr lang="zh-CN" altLang="en-US" smtClean="0">
                <a:solidFill>
                  <a:srgbClr val="FF0000"/>
                </a:solidFill>
              </a:rPr>
              <a:t>分文未得</a:t>
            </a:r>
          </a:p>
        </p:txBody>
      </p:sp>
      <p:sp>
        <p:nvSpPr>
          <p:cNvPr id="6451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4294967295"/>
          </p:nvPr>
        </p:nvSpPr>
        <p:spPr>
          <a:xfrm>
            <a:off x="468313" y="1700213"/>
            <a:ext cx="8497887" cy="3240087"/>
          </a:xfrm>
        </p:spPr>
        <p:txBody>
          <a:bodyPr anchor="ctr"/>
          <a:lstStyle/>
          <a:p>
            <a:pPr marL="0" indent="0">
              <a:spcBef>
                <a:spcPct val="0"/>
              </a:spcBef>
              <a:buFont typeface="Wingdings" pitchFamily="2" charset="2"/>
              <a:buNone/>
            </a:pPr>
            <a:r>
              <a:rPr lang="en-US" altLang="zh-CN" b="0" noProof="1">
                <a:effectLst>
                  <a:outerShdw blurRad="38100" dist="38100" dir="2700000">
                    <a:srgbClr val="C0C0C0"/>
                  </a:outerShdw>
                </a:effectLst>
                <a:latin typeface="黑体" pitchFamily="2" charset="-122"/>
                <a:ea typeface="黑体" pitchFamily="2" charset="-122"/>
              </a:rPr>
              <a:t>     </a:t>
            </a:r>
            <a:r>
              <a:rPr lang="zh-CN" altLang="en-US" b="0" noProof="1">
                <a:effectLst>
                  <a:outerShdw blurRad="38100" dist="38100" dir="2700000">
                    <a:srgbClr val="C0C0C0"/>
                  </a:outerShdw>
                </a:effectLst>
                <a:latin typeface="黑体" pitchFamily="2" charset="-122"/>
                <a:ea typeface="黑体" pitchFamily="2" charset="-122"/>
              </a:rPr>
              <a:t>合伙企业财产不足以清偿其债务时，合伙人应以其出资之外的财产清偿债务。</a:t>
            </a:r>
          </a:p>
          <a:p>
            <a:pPr marL="0" indent="0">
              <a:spcBef>
                <a:spcPct val="0"/>
              </a:spcBef>
              <a:buFont typeface="Wingdings" pitchFamily="2" charset="2"/>
              <a:buNone/>
            </a:pPr>
            <a:r>
              <a:rPr lang="zh-CN" altLang="en-US" b="0" noProof="1">
                <a:effectLst>
                  <a:outerShdw blurRad="38100" dist="38100" dir="2700000">
                    <a:srgbClr val="C0C0C0"/>
                  </a:outerShdw>
                </a:effectLst>
                <a:latin typeface="黑体" pitchFamily="2" charset="-122"/>
                <a:ea typeface="黑体" pitchFamily="2" charset="-122"/>
              </a:rPr>
              <a:t>             </a:t>
            </a:r>
          </a:p>
          <a:p>
            <a:pPr marL="0" indent="0">
              <a:spcBef>
                <a:spcPct val="0"/>
              </a:spcBef>
              <a:buFont typeface="Wingdings" pitchFamily="2" charset="2"/>
              <a:buNone/>
            </a:pPr>
            <a:r>
              <a:rPr lang="zh-CN" altLang="en-US" b="0" noProof="1">
                <a:effectLst>
                  <a:outerShdw blurRad="38100" dist="38100" dir="2700000">
                    <a:srgbClr val="C0C0C0"/>
                  </a:outerShdw>
                </a:effectLst>
                <a:latin typeface="黑体" pitchFamily="2" charset="-122"/>
                <a:ea typeface="黑体" pitchFamily="2" charset="-122"/>
              </a:rPr>
              <a:t>       </a:t>
            </a:r>
          </a:p>
          <a:p>
            <a:pPr marL="0" indent="0">
              <a:spcBef>
                <a:spcPct val="0"/>
              </a:spcBef>
              <a:buFont typeface="Wingdings" pitchFamily="2" charset="2"/>
              <a:buNone/>
            </a:pPr>
            <a:r>
              <a:rPr lang="zh-CN" altLang="en-US" b="0" noProof="1">
                <a:effectLst>
                  <a:outerShdw blurRad="38100" dist="38100" dir="2700000">
                    <a:srgbClr val="C0C0C0"/>
                  </a:outerShdw>
                </a:effectLst>
                <a:latin typeface="黑体" pitchFamily="2" charset="-122"/>
                <a:ea typeface="黑体" pitchFamily="2" charset="-122"/>
              </a:rPr>
              <a:t>     每一个合伙人均有清偿义务，债权人可向任何一个合伙人要求全部偿还。</a:t>
            </a:r>
          </a:p>
        </p:txBody>
      </p:sp>
      <p:sp>
        <p:nvSpPr>
          <p:cNvPr id="115716" name="Rectangle 4">
            <a:hlinkClick r:id="rId2" action="ppaction://hlinkfile"/>
          </p:cNvPr>
          <p:cNvSpPr>
            <a:spLocks noChangeArrowheads="1"/>
          </p:cNvSpPr>
          <p:nvPr/>
        </p:nvSpPr>
        <p:spPr bwMode="auto">
          <a:xfrm>
            <a:off x="1371600" y="5486400"/>
            <a:ext cx="6913563" cy="1122363"/>
          </a:xfrm>
          <a:prstGeom prst="rect">
            <a:avLst/>
          </a:prstGeom>
          <a:gradFill rotWithShape="1">
            <a:gsLst>
              <a:gs pos="0">
                <a:srgbClr val="F5F8B0"/>
              </a:gs>
              <a:gs pos="50000">
                <a:srgbClr val="FFFFFF"/>
              </a:gs>
              <a:gs pos="100000">
                <a:srgbClr val="F5F8B0"/>
              </a:gs>
            </a:gsLst>
            <a:lin ang="5400000" scaled="1"/>
          </a:gradFill>
          <a:ln w="9525" algn="ctr">
            <a:noFill/>
            <a:miter lim="800000"/>
          </a:ln>
          <a:effectLst/>
        </p:spPr>
        <p:txBody>
          <a:bodyPr anchor="ctr"/>
          <a:lstStyle/>
          <a:p>
            <a:pPr>
              <a:buFontTx/>
              <a:buNone/>
              <a:defRPr/>
            </a:pPr>
            <a:r>
              <a:rPr lang="zh-CN" altLang="en-US" sz="2800" b="1">
                <a:solidFill>
                  <a:srgbClr val="B71528"/>
                </a:solidFill>
                <a:effectLst>
                  <a:outerShdw blurRad="38100" dist="38100" dir="2700000" algn="tl">
                    <a:srgbClr val="000000"/>
                  </a:outerShdw>
                </a:effectLst>
                <a:latin typeface="黑体" pitchFamily="2" charset="-122"/>
                <a:ea typeface="黑体" pitchFamily="2" charset="-122"/>
              </a:rPr>
              <a:t>追偿权</a:t>
            </a:r>
            <a:r>
              <a:rPr lang="en-US" altLang="zh-CN" sz="2800" b="1">
                <a:solidFill>
                  <a:schemeClr val="folHlink"/>
                </a:solidFill>
                <a:latin typeface="黑体" pitchFamily="2" charset="-122"/>
                <a:ea typeface="黑体" pitchFamily="2" charset="-122"/>
              </a:rPr>
              <a:t>——</a:t>
            </a:r>
            <a:r>
              <a:rPr lang="zh-CN" altLang="en-US" sz="2800" b="1">
                <a:solidFill>
                  <a:schemeClr val="folHlink"/>
                </a:solidFill>
                <a:latin typeface="黑体" pitchFamily="2" charset="-122"/>
                <a:ea typeface="黑体" pitchFamily="2" charset="-122"/>
              </a:rPr>
              <a:t>所清偿数额超过其应当承担的数额时，其有权就超出部分向其他未支付或为足额支付应承担数额的合伙人追偿。</a:t>
            </a:r>
          </a:p>
        </p:txBody>
      </p:sp>
      <p:sp>
        <p:nvSpPr>
          <p:cNvPr id="115719" name="Rectangle 7"/>
          <p:cNvSpPr>
            <a:spLocks noChangeArrowheads="1"/>
          </p:cNvSpPr>
          <p:nvPr/>
        </p:nvSpPr>
        <p:spPr bwMode="auto">
          <a:xfrm>
            <a:off x="1619250" y="3141663"/>
            <a:ext cx="7043738" cy="519112"/>
          </a:xfrm>
          <a:prstGeom prst="rect">
            <a:avLst/>
          </a:prstGeom>
          <a:gradFill rotWithShape="1">
            <a:gsLst>
              <a:gs pos="0">
                <a:srgbClr val="79DDAB"/>
              </a:gs>
              <a:gs pos="50000">
                <a:schemeClr val="accent1"/>
              </a:gs>
              <a:gs pos="100000">
                <a:srgbClr val="79DDAB"/>
              </a:gs>
            </a:gsLst>
            <a:lin ang="5400000" scaled="1"/>
          </a:gradFill>
          <a:ln w="9525">
            <a:noFill/>
            <a:miter lim="800000"/>
          </a:ln>
          <a:effectLst/>
        </p:spPr>
        <p:txBody>
          <a:bodyPr>
            <a:spAutoFit/>
          </a:bodyPr>
          <a:lstStyle/>
          <a:p>
            <a:pPr>
              <a:buFontTx/>
              <a:buNone/>
              <a:defRPr/>
            </a:pPr>
            <a:r>
              <a:rPr lang="zh-CN" altLang="en-US" sz="2800" b="1">
                <a:solidFill>
                  <a:srgbClr val="0000EA"/>
                </a:solidFill>
              </a:rPr>
              <a:t>（约定比例→协商→出资比例→平均分担）</a:t>
            </a:r>
          </a:p>
        </p:txBody>
      </p:sp>
      <p:pic>
        <p:nvPicPr>
          <p:cNvPr id="10244" name="Picture 8" descr="dian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371600"/>
            <a:ext cx="503238" cy="471488"/>
          </a:xfrm>
          <a:prstGeom prst="rect">
            <a:avLst/>
          </a:prstGeom>
          <a:noFill/>
          <a:ln w="9525">
            <a:noFill/>
            <a:miter lim="800000"/>
            <a:headEnd/>
            <a:tailEnd/>
          </a:ln>
        </p:spPr>
      </p:pic>
      <p:pic>
        <p:nvPicPr>
          <p:cNvPr id="10245" name="Picture 9" descr="dian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650" y="3933825"/>
            <a:ext cx="487363" cy="471488"/>
          </a:xfrm>
          <a:prstGeom prst="rect">
            <a:avLst/>
          </a:prstGeom>
          <a:noFill/>
          <a:ln w="9525">
            <a:noFill/>
            <a:miter lim="800000"/>
            <a:headEnd/>
            <a:tailEnd/>
          </a:ln>
        </p:spPr>
      </p:pic>
      <p:grpSp>
        <p:nvGrpSpPr>
          <p:cNvPr id="2" name="Group 11"/>
          <p:cNvGrpSpPr>
            <a:grpSpLocks/>
          </p:cNvGrpSpPr>
          <p:nvPr/>
        </p:nvGrpSpPr>
        <p:grpSpPr bwMode="auto">
          <a:xfrm>
            <a:off x="7848600" y="484188"/>
            <a:ext cx="1143000" cy="717550"/>
            <a:chOff x="960" y="3068"/>
            <a:chExt cx="888" cy="557"/>
          </a:xfrm>
        </p:grpSpPr>
        <p:sp>
          <p:nvSpPr>
            <p:cNvPr id="115724" name="AutoShape 12"/>
            <p:cNvSpPr>
              <a:spLocks noChangeArrowheads="1"/>
            </p:cNvSpPr>
            <p:nvPr/>
          </p:nvSpPr>
          <p:spPr bwMode="auto">
            <a:xfrm rot="8296075">
              <a:off x="985" y="3152"/>
              <a:ext cx="840" cy="473"/>
            </a:xfrm>
            <a:custGeom>
              <a:avLst/>
              <a:gdLst>
                <a:gd name="G0" fmla="+- 10467649 0 0"/>
                <a:gd name="G1" fmla="+- 4898235 0 0"/>
                <a:gd name="G2" fmla="+- 10467649 0 4898235"/>
                <a:gd name="G3" fmla="+- 10800 0 0"/>
                <a:gd name="G4" fmla="+- 0 0 10467649"/>
                <a:gd name="T0" fmla="*/ 360 256 1"/>
                <a:gd name="T1" fmla="*/ 0 256 1"/>
                <a:gd name="G5" fmla="+- G2 T0 T1"/>
                <a:gd name="G6" fmla="?: G2 G2 G5"/>
                <a:gd name="G7" fmla="+- 0 0 G6"/>
                <a:gd name="G8" fmla="+- 6760 0 0"/>
                <a:gd name="G9" fmla="+- 0 0 4898235"/>
                <a:gd name="G10" fmla="+- 6760 0 2700"/>
                <a:gd name="G11" fmla="cos G10 10467649"/>
                <a:gd name="G12" fmla="sin G10 10467649"/>
                <a:gd name="G13" fmla="cos 13500 10467649"/>
                <a:gd name="G14" fmla="sin 13500 10467649"/>
                <a:gd name="G15" fmla="+- G11 10800 0"/>
                <a:gd name="G16" fmla="+- G12 10800 0"/>
                <a:gd name="G17" fmla="+- G13 10800 0"/>
                <a:gd name="G18" fmla="+- G14 10800 0"/>
                <a:gd name="G19" fmla="*/ 6760 1 2"/>
                <a:gd name="G20" fmla="+- G19 5400 0"/>
                <a:gd name="G21" fmla="cos G20 10467649"/>
                <a:gd name="G22" fmla="sin G20 10467649"/>
                <a:gd name="G23" fmla="+- G21 10800 0"/>
                <a:gd name="G24" fmla="+- G12 G23 G22"/>
                <a:gd name="G25" fmla="+- G22 G23 G11"/>
                <a:gd name="G26" fmla="cos 10800 10467649"/>
                <a:gd name="G27" fmla="sin 10800 10467649"/>
                <a:gd name="G28" fmla="cos 6760 10467649"/>
                <a:gd name="G29" fmla="sin 6760 10467649"/>
                <a:gd name="G30" fmla="+- G26 10800 0"/>
                <a:gd name="G31" fmla="+- G27 10800 0"/>
                <a:gd name="G32" fmla="+- G28 10800 0"/>
                <a:gd name="G33" fmla="+- G29 10800 0"/>
                <a:gd name="G34" fmla="+- G19 5400 0"/>
                <a:gd name="G35" fmla="cos G34 4898235"/>
                <a:gd name="G36" fmla="sin G34 4898235"/>
                <a:gd name="G37" fmla="+/ 4898235 10467649 2"/>
                <a:gd name="T2" fmla="*/ 180 256 1"/>
                <a:gd name="T3" fmla="*/ 0 256 1"/>
                <a:gd name="G38" fmla="+- G37 T2 T3"/>
                <a:gd name="G39" fmla="?: G2 G37 G38"/>
                <a:gd name="G40" fmla="cos 10800 G39"/>
                <a:gd name="G41" fmla="sin 10800 G39"/>
                <a:gd name="G42" fmla="cos 6760 G39"/>
                <a:gd name="G43" fmla="sin 6760 G39"/>
                <a:gd name="G44" fmla="+- G40 10800 0"/>
                <a:gd name="G45" fmla="+- G41 10800 0"/>
                <a:gd name="G46" fmla="+- G42 10800 0"/>
                <a:gd name="G47" fmla="+- G43 10800 0"/>
                <a:gd name="G48" fmla="+- G35 10800 0"/>
                <a:gd name="G49" fmla="+- G36 10800 0"/>
                <a:gd name="T4" fmla="*/ 5857 w 21600"/>
                <a:gd name="T5" fmla="*/ 20402 h 21600"/>
                <a:gd name="T6" fmla="*/ 13110 w 21600"/>
                <a:gd name="T7" fmla="*/ 19270 h 21600"/>
                <a:gd name="T8" fmla="*/ 7706 w 21600"/>
                <a:gd name="T9" fmla="*/ 16810 h 21600"/>
                <a:gd name="T10" fmla="*/ -1864 w 21600"/>
                <a:gd name="T11" fmla="*/ 15478 h 21600"/>
                <a:gd name="T12" fmla="*/ 928 w 21600"/>
                <a:gd name="T13" fmla="*/ 9415 h 21600"/>
                <a:gd name="T14" fmla="*/ 6991 w 21600"/>
                <a:gd name="T15" fmla="*/ 1220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4458" y="13142"/>
                  </a:moveTo>
                  <a:cubicBezTo>
                    <a:pt x="5439" y="15797"/>
                    <a:pt x="7970" y="17560"/>
                    <a:pt x="10800" y="17560"/>
                  </a:cubicBezTo>
                  <a:cubicBezTo>
                    <a:pt x="11400" y="17559"/>
                    <a:pt x="11999" y="17479"/>
                    <a:pt x="12579" y="17321"/>
                  </a:cubicBezTo>
                  <a:lnTo>
                    <a:pt x="13642" y="21219"/>
                  </a:lnTo>
                  <a:cubicBezTo>
                    <a:pt x="12716" y="21471"/>
                    <a:pt x="11760" y="21599"/>
                    <a:pt x="10800" y="21600"/>
                  </a:cubicBezTo>
                  <a:cubicBezTo>
                    <a:pt x="6278" y="21600"/>
                    <a:pt x="2236" y="18783"/>
                    <a:pt x="669" y="14542"/>
                  </a:cubicBezTo>
                  <a:lnTo>
                    <a:pt x="-1864" y="15478"/>
                  </a:lnTo>
                  <a:lnTo>
                    <a:pt x="928" y="9415"/>
                  </a:lnTo>
                  <a:lnTo>
                    <a:pt x="6991" y="12206"/>
                  </a:lnTo>
                  <a:lnTo>
                    <a:pt x="4458" y="13142"/>
                  </a:lnTo>
                  <a:close/>
                </a:path>
              </a:pathLst>
            </a:custGeom>
            <a:solidFill>
              <a:srgbClr val="66FFFF"/>
            </a:solidFill>
            <a:ln w="19050">
              <a:noFill/>
              <a:miter lim="800000"/>
            </a:ln>
            <a:effectLst/>
          </p:spPr>
          <p:txBody>
            <a:bodyPr anchor="ctr">
              <a:spAutoFit/>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5725" name="AutoShape 13"/>
            <p:cNvSpPr>
              <a:spLocks noChangeArrowheads="1"/>
            </p:cNvSpPr>
            <p:nvPr/>
          </p:nvSpPr>
          <p:spPr bwMode="auto">
            <a:xfrm rot="15689773">
              <a:off x="1099" y="2927"/>
              <a:ext cx="545" cy="825"/>
            </a:xfrm>
            <a:custGeom>
              <a:avLst/>
              <a:gdLst>
                <a:gd name="G0" fmla="+- 10338920 0 0"/>
                <a:gd name="G1" fmla="+- 4898235 0 0"/>
                <a:gd name="G2" fmla="+- 10338920 0 4898235"/>
                <a:gd name="G3" fmla="+- 10800 0 0"/>
                <a:gd name="G4" fmla="+- 0 0 10338920"/>
                <a:gd name="T0" fmla="*/ 360 256 1"/>
                <a:gd name="T1" fmla="*/ 0 256 1"/>
                <a:gd name="G5" fmla="+- G2 T0 T1"/>
                <a:gd name="G6" fmla="?: G2 G2 G5"/>
                <a:gd name="G7" fmla="+- 0 0 G6"/>
                <a:gd name="G8" fmla="+- 6856 0 0"/>
                <a:gd name="G9" fmla="+- 0 0 4898235"/>
                <a:gd name="G10" fmla="+- 6856 0 2700"/>
                <a:gd name="G11" fmla="cos G10 10338920"/>
                <a:gd name="G12" fmla="sin G10 10338920"/>
                <a:gd name="G13" fmla="cos 13500 10338920"/>
                <a:gd name="G14" fmla="sin 13500 10338920"/>
                <a:gd name="G15" fmla="+- G11 10800 0"/>
                <a:gd name="G16" fmla="+- G12 10800 0"/>
                <a:gd name="G17" fmla="+- G13 10800 0"/>
                <a:gd name="G18" fmla="+- G14 10800 0"/>
                <a:gd name="G19" fmla="*/ 6856 1 2"/>
                <a:gd name="G20" fmla="+- G19 5400 0"/>
                <a:gd name="G21" fmla="cos G20 10338920"/>
                <a:gd name="G22" fmla="sin G20 10338920"/>
                <a:gd name="G23" fmla="+- G21 10800 0"/>
                <a:gd name="G24" fmla="+- G12 G23 G22"/>
                <a:gd name="G25" fmla="+- G22 G23 G11"/>
                <a:gd name="G26" fmla="cos 10800 10338920"/>
                <a:gd name="G27" fmla="sin 10800 10338920"/>
                <a:gd name="G28" fmla="cos 6856 10338920"/>
                <a:gd name="G29" fmla="sin 6856 10338920"/>
                <a:gd name="G30" fmla="+- G26 10800 0"/>
                <a:gd name="G31" fmla="+- G27 10800 0"/>
                <a:gd name="G32" fmla="+- G28 10800 0"/>
                <a:gd name="G33" fmla="+- G29 10800 0"/>
                <a:gd name="G34" fmla="+- G19 5400 0"/>
                <a:gd name="G35" fmla="cos G34 4898235"/>
                <a:gd name="G36" fmla="sin G34 4898235"/>
                <a:gd name="G37" fmla="+/ 4898235 10338920 2"/>
                <a:gd name="T2" fmla="*/ 180 256 1"/>
                <a:gd name="T3" fmla="*/ 0 256 1"/>
                <a:gd name="G38" fmla="+- G37 T2 T3"/>
                <a:gd name="G39" fmla="?: G2 G37 G38"/>
                <a:gd name="G40" fmla="cos 10800 G39"/>
                <a:gd name="G41" fmla="sin 10800 G39"/>
                <a:gd name="G42" fmla="cos 6856 G39"/>
                <a:gd name="G43" fmla="sin 6856 G39"/>
                <a:gd name="G44" fmla="+- G40 10800 0"/>
                <a:gd name="G45" fmla="+- G41 10800 0"/>
                <a:gd name="G46" fmla="+- G42 10800 0"/>
                <a:gd name="G47" fmla="+- G43 10800 0"/>
                <a:gd name="G48" fmla="+- G35 10800 0"/>
                <a:gd name="G49" fmla="+- G36 10800 0"/>
                <a:gd name="T4" fmla="*/ 6023 w 21600"/>
                <a:gd name="T5" fmla="*/ 20486 h 21600"/>
                <a:gd name="T6" fmla="*/ 13123 w 21600"/>
                <a:gd name="T7" fmla="*/ 19316 h 21600"/>
                <a:gd name="T8" fmla="*/ 7767 w 21600"/>
                <a:gd name="T9" fmla="*/ 16948 h 21600"/>
                <a:gd name="T10" fmla="*/ -1696 w 21600"/>
                <a:gd name="T11" fmla="*/ 15909 h 21600"/>
                <a:gd name="T12" fmla="*/ 860 w 21600"/>
                <a:gd name="T13" fmla="*/ 9816 h 21600"/>
                <a:gd name="T14" fmla="*/ 6953 w 21600"/>
                <a:gd name="T15" fmla="*/ 123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4454" y="13394"/>
                  </a:moveTo>
                  <a:cubicBezTo>
                    <a:pt x="5507" y="15972"/>
                    <a:pt x="8015" y="17656"/>
                    <a:pt x="10800" y="17656"/>
                  </a:cubicBezTo>
                  <a:cubicBezTo>
                    <a:pt x="11409" y="17655"/>
                    <a:pt x="12016" y="17574"/>
                    <a:pt x="12604" y="17414"/>
                  </a:cubicBezTo>
                  <a:lnTo>
                    <a:pt x="13642" y="21219"/>
                  </a:lnTo>
                  <a:cubicBezTo>
                    <a:pt x="12716" y="21471"/>
                    <a:pt x="11760" y="21599"/>
                    <a:pt x="10800" y="21600"/>
                  </a:cubicBezTo>
                  <a:cubicBezTo>
                    <a:pt x="6414" y="21600"/>
                    <a:pt x="2463" y="18947"/>
                    <a:pt x="803" y="14887"/>
                  </a:cubicBezTo>
                  <a:lnTo>
                    <a:pt x="-1696" y="15909"/>
                  </a:lnTo>
                  <a:lnTo>
                    <a:pt x="860" y="9816"/>
                  </a:lnTo>
                  <a:lnTo>
                    <a:pt x="6953" y="12373"/>
                  </a:lnTo>
                  <a:lnTo>
                    <a:pt x="4454" y="13394"/>
                  </a:lnTo>
                  <a:close/>
                </a:path>
              </a:pathLst>
            </a:custGeom>
            <a:solidFill>
              <a:srgbClr val="F59515"/>
            </a:solidFill>
            <a:ln w="19050">
              <a:noFill/>
              <a:miter lim="800000"/>
            </a:ln>
            <a:effectLst/>
          </p:spPr>
          <p:txBody>
            <a:bodyPr anchor="ctr">
              <a:spAutoFit/>
            </a:bodyPr>
            <a:lstStyle/>
            <a:p>
              <a:pPr>
                <a:buFontTx/>
                <a:buNone/>
                <a:defRPr/>
              </a:pPr>
              <a:endParaRPr lang="zh-CN" altLang="en-US" sz="2400" b="1">
                <a:effectLst>
                  <a:outerShdw blurRad="38100" dist="38100" dir="2700000" algn="tl">
                    <a:srgbClr val="000000">
                      <a:alpha val="43137"/>
                    </a:srgbClr>
                  </a:outerShdw>
                </a:effectLst>
              </a:endParaRPr>
            </a:p>
          </p:txBody>
        </p:sp>
        <p:sp>
          <p:nvSpPr>
            <p:cNvPr id="115726" name="AutoShape 14"/>
            <p:cNvSpPr>
              <a:spLocks noChangeArrowheads="1"/>
            </p:cNvSpPr>
            <p:nvPr/>
          </p:nvSpPr>
          <p:spPr bwMode="auto">
            <a:xfrm rot="-230189">
              <a:off x="1012" y="3101"/>
              <a:ext cx="836" cy="472"/>
            </a:xfrm>
            <a:custGeom>
              <a:avLst/>
              <a:gdLst>
                <a:gd name="G0" fmla="+- -11779119 0 0"/>
                <a:gd name="G1" fmla="+- 6753407 0 0"/>
                <a:gd name="G2" fmla="+- -11779119 0 6753407"/>
                <a:gd name="G3" fmla="+- 10800 0 0"/>
                <a:gd name="G4" fmla="+- 0 0 -11779119"/>
                <a:gd name="T0" fmla="*/ 360 256 1"/>
                <a:gd name="T1" fmla="*/ 0 256 1"/>
                <a:gd name="G5" fmla="+- G2 T0 T1"/>
                <a:gd name="G6" fmla="?: G2 G2 G5"/>
                <a:gd name="G7" fmla="+- 0 0 G6"/>
                <a:gd name="G8" fmla="+- 7137 0 0"/>
                <a:gd name="G9" fmla="+- 0 0 6753407"/>
                <a:gd name="G10" fmla="+- 7137 0 2700"/>
                <a:gd name="G11" fmla="cos G10 -11779119"/>
                <a:gd name="G12" fmla="sin G10 -11779119"/>
                <a:gd name="G13" fmla="cos 13500 -11779119"/>
                <a:gd name="G14" fmla="sin 13500 -11779119"/>
                <a:gd name="G15" fmla="+- G11 10800 0"/>
                <a:gd name="G16" fmla="+- G12 10800 0"/>
                <a:gd name="G17" fmla="+- G13 10800 0"/>
                <a:gd name="G18" fmla="+- G14 10800 0"/>
                <a:gd name="G19" fmla="*/ 7137 1 2"/>
                <a:gd name="G20" fmla="+- G19 5400 0"/>
                <a:gd name="G21" fmla="cos G20 -11779119"/>
                <a:gd name="G22" fmla="sin G20 -11779119"/>
                <a:gd name="G23" fmla="+- G21 10800 0"/>
                <a:gd name="G24" fmla="+- G12 G23 G22"/>
                <a:gd name="G25" fmla="+- G22 G23 G11"/>
                <a:gd name="G26" fmla="cos 10800 -11779119"/>
                <a:gd name="G27" fmla="sin 10800 -11779119"/>
                <a:gd name="G28" fmla="cos 7137 -11779119"/>
                <a:gd name="G29" fmla="sin 7137 -11779119"/>
                <a:gd name="G30" fmla="+- G26 10800 0"/>
                <a:gd name="G31" fmla="+- G27 10800 0"/>
                <a:gd name="G32" fmla="+- G28 10800 0"/>
                <a:gd name="G33" fmla="+- G29 10800 0"/>
                <a:gd name="G34" fmla="+- G19 5400 0"/>
                <a:gd name="G35" fmla="cos G34 6753407"/>
                <a:gd name="G36" fmla="sin G34 6753407"/>
                <a:gd name="G37" fmla="+/ 6753407 -11779119 2"/>
                <a:gd name="T2" fmla="*/ 180 256 1"/>
                <a:gd name="T3" fmla="*/ 0 256 1"/>
                <a:gd name="G38" fmla="+- G37 T2 T3"/>
                <a:gd name="G39" fmla="?: G2 G37 G38"/>
                <a:gd name="G40" fmla="cos 10800 G39"/>
                <a:gd name="G41" fmla="sin 10800 G39"/>
                <a:gd name="G42" fmla="cos 7137 G39"/>
                <a:gd name="G43" fmla="sin 7137 G39"/>
                <a:gd name="G44" fmla="+- G40 10800 0"/>
                <a:gd name="G45" fmla="+- G41 10800 0"/>
                <a:gd name="G46" fmla="+- G42 10800 0"/>
                <a:gd name="G47" fmla="+- G43 10800 0"/>
                <a:gd name="G48" fmla="+- G35 10800 0"/>
                <a:gd name="G49" fmla="+- G36 10800 0"/>
                <a:gd name="T4" fmla="*/ 2329 w 21600"/>
                <a:gd name="T5" fmla="*/ 17499 h 21600"/>
                <a:gd name="T6" fmla="*/ 8774 w 21600"/>
                <a:gd name="T7" fmla="*/ 19537 h 21600"/>
                <a:gd name="T8" fmla="*/ 5202 w 21600"/>
                <a:gd name="T9" fmla="*/ 15227 h 21600"/>
                <a:gd name="T10" fmla="*/ -2700 w 21600"/>
                <a:gd name="T11" fmla="*/ 10737 h 21600"/>
                <a:gd name="T12" fmla="*/ 1852 w 21600"/>
                <a:gd name="T13" fmla="*/ 6226 h 21600"/>
                <a:gd name="T14" fmla="*/ 6363 w 21600"/>
                <a:gd name="T15" fmla="*/ 1077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3663" y="10767"/>
                  </a:moveTo>
                  <a:cubicBezTo>
                    <a:pt x="3663" y="10778"/>
                    <a:pt x="3663" y="10789"/>
                    <a:pt x="3663" y="10799"/>
                  </a:cubicBezTo>
                  <a:cubicBezTo>
                    <a:pt x="3662" y="14120"/>
                    <a:pt x="5953" y="17002"/>
                    <a:pt x="9188" y="17752"/>
                  </a:cubicBezTo>
                  <a:lnTo>
                    <a:pt x="8361" y="21321"/>
                  </a:lnTo>
                  <a:cubicBezTo>
                    <a:pt x="3466" y="20186"/>
                    <a:pt x="0" y="15825"/>
                    <a:pt x="0" y="10800"/>
                  </a:cubicBezTo>
                  <a:cubicBezTo>
                    <a:pt x="-1" y="10783"/>
                    <a:pt x="0" y="10766"/>
                    <a:pt x="0" y="10750"/>
                  </a:cubicBezTo>
                  <a:lnTo>
                    <a:pt x="-2700" y="10737"/>
                  </a:lnTo>
                  <a:lnTo>
                    <a:pt x="1852" y="6226"/>
                  </a:lnTo>
                  <a:lnTo>
                    <a:pt x="6363" y="10779"/>
                  </a:lnTo>
                  <a:lnTo>
                    <a:pt x="3663" y="10767"/>
                  </a:lnTo>
                  <a:close/>
                </a:path>
              </a:pathLst>
            </a:custGeom>
            <a:gradFill rotWithShape="0">
              <a:gsLst>
                <a:gs pos="0">
                  <a:schemeClr val="hlink"/>
                </a:gs>
                <a:gs pos="100000">
                  <a:srgbClr val="CCCCFF"/>
                </a:gs>
              </a:gsLst>
              <a:lin ang="5400000" scaled="1"/>
            </a:gradFill>
            <a:ln w="19050">
              <a:noFill/>
              <a:miter lim="800000"/>
            </a:ln>
            <a:effectLst/>
          </p:spPr>
          <p:txBody>
            <a:bodyPr anchor="ctr">
              <a:spAutoFit/>
            </a:bodyPr>
            <a:lstStyle/>
            <a:p>
              <a:pPr>
                <a:buFontTx/>
                <a:buNone/>
                <a:defRPr/>
              </a:pPr>
              <a:endParaRPr lang="zh-CN" altLang="en-US" sz="2400" b="1">
                <a:effectLst>
                  <a:outerShdw blurRad="38100" dist="38100" dir="2700000" algn="tl">
                    <a:srgbClr val="000000">
                      <a:alpha val="43137"/>
                    </a:srgbClr>
                  </a:outerShdw>
                </a:effectLst>
              </a:endParaRPr>
            </a:p>
          </p:txBody>
        </p:sp>
      </p:grpSp>
      <p:sp>
        <p:nvSpPr>
          <p:cNvPr id="10250"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5719"/>
                                        </p:tgtEl>
                                        <p:attrNameLst>
                                          <p:attrName>style.visibility</p:attrName>
                                        </p:attrNameLst>
                                      </p:cBhvr>
                                      <p:to>
                                        <p:strVal val="visible"/>
                                      </p:to>
                                    </p:set>
                                    <p:anim calcmode="lin" valueType="num">
                                      <p:cBhvr>
                                        <p:cTn id="31" dur="2000" fill="hold"/>
                                        <p:tgtEl>
                                          <p:spTgt spid="115719"/>
                                        </p:tgtEl>
                                        <p:attrNameLst>
                                          <p:attrName>ppt_w</p:attrName>
                                        </p:attrNameLst>
                                      </p:cBhvr>
                                      <p:tavLst>
                                        <p:tav tm="0">
                                          <p:val>
                                            <p:fltVal val="0"/>
                                          </p:val>
                                        </p:tav>
                                        <p:tav tm="100000">
                                          <p:val>
                                            <p:strVal val="#ppt_w"/>
                                          </p:val>
                                        </p:tav>
                                      </p:tavLst>
                                    </p:anim>
                                    <p:anim calcmode="lin" valueType="num">
                                      <p:cBhvr>
                                        <p:cTn id="32" dur="2000" fill="hold"/>
                                        <p:tgtEl>
                                          <p:spTgt spid="115719"/>
                                        </p:tgtEl>
                                        <p:attrNameLst>
                                          <p:attrName>ppt_h</p:attrName>
                                        </p:attrNameLst>
                                      </p:cBhvr>
                                      <p:tavLst>
                                        <p:tav tm="0">
                                          <p:val>
                                            <p:fltVal val="0"/>
                                          </p:val>
                                        </p:tav>
                                        <p:tav tm="100000">
                                          <p:val>
                                            <p:strVal val="#ppt_h"/>
                                          </p:val>
                                        </p:tav>
                                      </p:tavLst>
                                    </p:anim>
                                    <p:animEffect transition="in" filter="fade">
                                      <p:cBhvr>
                                        <p:cTn id="33" dur="2000"/>
                                        <p:tgtEl>
                                          <p:spTgt spid="115719"/>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15716"/>
                                        </p:tgtEl>
                                        <p:attrNameLst>
                                          <p:attrName>style.visibility</p:attrName>
                                        </p:attrNameLst>
                                      </p:cBhvr>
                                      <p:to>
                                        <p:strVal val="visible"/>
                                      </p:to>
                                    </p:set>
                                    <p:anim calcmode="lin" valueType="num">
                                      <p:cBhvr>
                                        <p:cTn id="38" dur="2000" fill="hold"/>
                                        <p:tgtEl>
                                          <p:spTgt spid="115716"/>
                                        </p:tgtEl>
                                        <p:attrNameLst>
                                          <p:attrName>ppt_w</p:attrName>
                                        </p:attrNameLst>
                                      </p:cBhvr>
                                      <p:tavLst>
                                        <p:tav tm="0">
                                          <p:val>
                                            <p:fltVal val="0"/>
                                          </p:val>
                                        </p:tav>
                                        <p:tav tm="100000">
                                          <p:val>
                                            <p:strVal val="#ppt_w"/>
                                          </p:val>
                                        </p:tav>
                                      </p:tavLst>
                                    </p:anim>
                                    <p:anim calcmode="lin" valueType="num">
                                      <p:cBhvr>
                                        <p:cTn id="39" dur="2000" fill="hold"/>
                                        <p:tgtEl>
                                          <p:spTgt spid="1157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16" grpId="0" animBg="1"/>
      <p:bldP spid="1157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32769"/>
          <p:cNvSpPr>
            <a:spLocks noGrp="1" noChangeArrowheads="1"/>
          </p:cNvSpPr>
          <p:nvPr>
            <p:ph type="title"/>
          </p:nvPr>
        </p:nvSpPr>
        <p:spPr/>
        <p:txBody>
          <a:bodyPr/>
          <a:lstStyle/>
          <a:p>
            <a:r>
              <a:rPr lang="zh-CN" altLang="en-US" sz="3600" smtClean="0">
                <a:latin typeface="黑体" pitchFamily="49" charset="-122"/>
                <a:ea typeface="黑体" pitchFamily="49" charset="-122"/>
              </a:rPr>
              <a:t>六、入伙与退伙</a:t>
            </a:r>
          </a:p>
        </p:txBody>
      </p:sp>
      <p:sp>
        <p:nvSpPr>
          <p:cNvPr id="65538" name="文本占位符 32770"/>
          <p:cNvSpPr>
            <a:spLocks noGrp="1" noChangeArrowheads="1"/>
          </p:cNvSpPr>
          <p:nvPr>
            <p:ph type="body" idx="1"/>
          </p:nvPr>
        </p:nvSpPr>
        <p:spPr/>
        <p:txBody>
          <a:bodyPr/>
          <a:lstStyle/>
          <a:p>
            <a:pPr>
              <a:lnSpc>
                <a:spcPct val="90000"/>
              </a:lnSpc>
            </a:pPr>
            <a:r>
              <a:rPr lang="zh-CN" altLang="en-US" sz="3400" smtClean="0"/>
              <a:t>入伙程序</a:t>
            </a:r>
          </a:p>
          <a:p>
            <a:pPr lvl="1">
              <a:lnSpc>
                <a:spcPct val="90000"/>
              </a:lnSpc>
            </a:pPr>
            <a:r>
              <a:rPr lang="zh-CN" altLang="en-US" sz="2800" smtClean="0"/>
              <a:t>应当经全体合伙人一致同意，并依法订立书面入伙协议（合伙协议另有约定除外）。</a:t>
            </a:r>
          </a:p>
          <a:p>
            <a:pPr lvl="1">
              <a:lnSpc>
                <a:spcPct val="90000"/>
              </a:lnSpc>
            </a:pPr>
            <a:r>
              <a:rPr lang="zh-CN" altLang="en-US" sz="2800" smtClean="0"/>
              <a:t>订立入伙协议时，原合伙人应当如实告知原合伙企业的经营状况和财务状况。</a:t>
            </a:r>
          </a:p>
          <a:p>
            <a:pPr>
              <a:lnSpc>
                <a:spcPct val="90000"/>
              </a:lnSpc>
            </a:pPr>
            <a:r>
              <a:rPr lang="zh-CN" altLang="en-US" sz="3400" smtClean="0"/>
              <a:t>新合伙人的权利和义务</a:t>
            </a:r>
          </a:p>
          <a:p>
            <a:pPr lvl="1">
              <a:lnSpc>
                <a:spcPct val="90000"/>
              </a:lnSpc>
            </a:pPr>
            <a:r>
              <a:rPr lang="zh-CN" altLang="en-US" sz="2800" smtClean="0"/>
              <a:t>新合伙人与原合伙人享有同等权利，承担同等责任；入伙协议另有约定的除外。</a:t>
            </a:r>
          </a:p>
          <a:p>
            <a:pPr lvl="1">
              <a:lnSpc>
                <a:spcPct val="90000"/>
              </a:lnSpc>
            </a:pPr>
            <a:r>
              <a:rPr lang="zh-CN" altLang="en-US" sz="2800" i="1" u="sng" smtClean="0">
                <a:solidFill>
                  <a:srgbClr val="FF0000"/>
                </a:solidFill>
                <a:latin typeface="黑体" pitchFamily="49" charset="-122"/>
                <a:ea typeface="黑体" pitchFamily="49" charset="-122"/>
              </a:rPr>
              <a:t>新合伙人对</a:t>
            </a:r>
            <a:r>
              <a:rPr lang="zh-CN" altLang="en-US" sz="2800" i="1" u="sng" smtClean="0">
                <a:solidFill>
                  <a:schemeClr val="tx2"/>
                </a:solidFill>
                <a:latin typeface="黑体" pitchFamily="49" charset="-122"/>
                <a:ea typeface="黑体" pitchFamily="49" charset="-122"/>
              </a:rPr>
              <a:t>入伙前</a:t>
            </a:r>
            <a:r>
              <a:rPr lang="zh-CN" altLang="en-US" sz="2800" i="1" u="sng" smtClean="0">
                <a:solidFill>
                  <a:srgbClr val="FF0000"/>
                </a:solidFill>
                <a:latin typeface="黑体" pitchFamily="49" charset="-122"/>
                <a:ea typeface="黑体" pitchFamily="49" charset="-122"/>
              </a:rPr>
              <a:t>合伙企业的债务承担无限连带责任。</a:t>
            </a:r>
          </a:p>
        </p:txBody>
      </p:sp>
      <p:sp>
        <p:nvSpPr>
          <p:cNvPr id="6553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占位符 89090"/>
          <p:cNvSpPr>
            <a:spLocks noGrp="1" noChangeArrowheads="1"/>
          </p:cNvSpPr>
          <p:nvPr>
            <p:ph type="body" idx="1"/>
          </p:nvPr>
        </p:nvSpPr>
        <p:spPr/>
        <p:txBody>
          <a:bodyPr/>
          <a:lstStyle/>
          <a:p>
            <a:pPr>
              <a:lnSpc>
                <a:spcPct val="90000"/>
              </a:lnSpc>
            </a:pPr>
            <a:r>
              <a:rPr lang="zh-CN" altLang="en-US" sz="3500" smtClean="0"/>
              <a:t>甲欲加入乙、丙的合伙企业，以下各项要求中，哪些是甲入伙时依法必须满足的？</a:t>
            </a:r>
          </a:p>
          <a:p>
            <a:pPr lvl="1">
              <a:lnSpc>
                <a:spcPct val="90000"/>
              </a:lnSpc>
            </a:pPr>
            <a:r>
              <a:rPr lang="en-US" altLang="zh-CN" sz="2800" smtClean="0">
                <a:latin typeface="Times New Roman" pitchFamily="18" charset="0"/>
              </a:rPr>
              <a:t>A</a:t>
            </a:r>
            <a:r>
              <a:rPr lang="zh-CN" altLang="en-US" sz="2800" smtClean="0">
                <a:latin typeface="Times New Roman" pitchFamily="18" charset="0"/>
              </a:rPr>
              <a:t>．乙、丙一致同意，并与甲签订书面的入伙协议</a:t>
            </a:r>
          </a:p>
          <a:p>
            <a:pPr lvl="1">
              <a:lnSpc>
                <a:spcPct val="90000"/>
              </a:lnSpc>
            </a:pPr>
            <a:r>
              <a:rPr lang="en-US" altLang="zh-CN" sz="2800" smtClean="0">
                <a:latin typeface="Times New Roman" pitchFamily="18" charset="0"/>
              </a:rPr>
              <a:t>B</a:t>
            </a:r>
            <a:r>
              <a:rPr lang="zh-CN" altLang="en-US" sz="2800" smtClean="0">
                <a:latin typeface="Times New Roman" pitchFamily="18" charset="0"/>
              </a:rPr>
              <a:t>．乙、丙向甲告知合伙企业的经营和财务状况</a:t>
            </a:r>
          </a:p>
          <a:p>
            <a:pPr lvl="1">
              <a:lnSpc>
                <a:spcPct val="90000"/>
              </a:lnSpc>
            </a:pPr>
            <a:r>
              <a:rPr lang="en-US" altLang="zh-CN" sz="2800" smtClean="0">
                <a:latin typeface="Times New Roman" pitchFamily="18" charset="0"/>
              </a:rPr>
              <a:t>C</a:t>
            </a:r>
            <a:r>
              <a:rPr lang="zh-CN" altLang="en-US" sz="2800" smtClean="0">
                <a:latin typeface="Times New Roman" pitchFamily="18" charset="0"/>
              </a:rPr>
              <a:t>．甲应向乙、丙说明自己的个人负债情况</a:t>
            </a:r>
          </a:p>
          <a:p>
            <a:pPr lvl="1">
              <a:lnSpc>
                <a:spcPct val="90000"/>
              </a:lnSpc>
            </a:pPr>
            <a:r>
              <a:rPr lang="en-US" altLang="zh-CN" sz="2800" smtClean="0">
                <a:latin typeface="Times New Roman" pitchFamily="18" charset="0"/>
              </a:rPr>
              <a:t>D</a:t>
            </a:r>
            <a:r>
              <a:rPr lang="zh-CN" altLang="en-US" sz="2800" smtClean="0">
                <a:latin typeface="Times New Roman" pitchFamily="18" charset="0"/>
              </a:rPr>
              <a:t>．甲应当停止其已经从事的与该合伙企业相竞争的业务活动</a:t>
            </a:r>
            <a:br>
              <a:rPr lang="zh-CN" altLang="en-US" sz="2800" smtClean="0">
                <a:latin typeface="Times New Roman" pitchFamily="18" charset="0"/>
              </a:rPr>
            </a:br>
            <a:endParaRPr lang="zh-CN" altLang="en-US" sz="2800" smtClean="0">
              <a:latin typeface="Times New Roman" pitchFamily="18" charset="0"/>
            </a:endParaRPr>
          </a:p>
        </p:txBody>
      </p:sp>
      <p:sp>
        <p:nvSpPr>
          <p:cNvPr id="66562" name="标题 89091"/>
          <p:cNvSpPr>
            <a:spLocks noGrp="1" noChangeArrowheads="1"/>
          </p:cNvSpPr>
          <p:nvPr>
            <p:ph type="title"/>
          </p:nvPr>
        </p:nvSpPr>
        <p:spPr/>
        <p:txBody>
          <a:bodyPr/>
          <a:lstStyle/>
          <a:p>
            <a:endParaRPr lang="zh-CN" altLang="zh-CN" smtClean="0"/>
          </a:p>
        </p:txBody>
      </p:sp>
      <p:sp>
        <p:nvSpPr>
          <p:cNvPr id="6656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90113"/>
          <p:cNvSpPr>
            <a:spLocks noGrp="1" noChangeArrowheads="1"/>
          </p:cNvSpPr>
          <p:nvPr>
            <p:ph type="title"/>
          </p:nvPr>
        </p:nvSpPr>
        <p:spPr/>
        <p:txBody>
          <a:bodyPr/>
          <a:lstStyle/>
          <a:p>
            <a:r>
              <a:rPr lang="en-US" altLang="zh-CN" smtClean="0"/>
              <a:t>1998</a:t>
            </a:r>
            <a:r>
              <a:rPr lang="zh-CN" altLang="en-US" smtClean="0"/>
              <a:t>年真题</a:t>
            </a:r>
          </a:p>
        </p:txBody>
      </p:sp>
      <p:sp>
        <p:nvSpPr>
          <p:cNvPr id="67586" name="文本占位符 90114"/>
          <p:cNvSpPr>
            <a:spLocks noGrp="1" noChangeArrowheads="1"/>
          </p:cNvSpPr>
          <p:nvPr>
            <p:ph type="body" idx="1"/>
          </p:nvPr>
        </p:nvSpPr>
        <p:spPr/>
        <p:txBody>
          <a:bodyPr/>
          <a:lstStyle/>
          <a:p>
            <a:pPr>
              <a:lnSpc>
                <a:spcPct val="90000"/>
              </a:lnSpc>
            </a:pPr>
            <a:r>
              <a:rPr lang="zh-CN" altLang="en-US" sz="3500" smtClean="0"/>
              <a:t>甲欲加入乙、丙的合伙企业，以下各项要求中，哪些是甲入伙时依法必须满足的？</a:t>
            </a:r>
          </a:p>
          <a:p>
            <a:pPr lvl="1">
              <a:lnSpc>
                <a:spcPct val="90000"/>
              </a:lnSpc>
            </a:pPr>
            <a:r>
              <a:rPr lang="en-US" altLang="zh-CN" sz="2800" smtClean="0">
                <a:solidFill>
                  <a:srgbClr val="FF0000"/>
                </a:solidFill>
                <a:latin typeface="Times New Roman" pitchFamily="18" charset="0"/>
              </a:rPr>
              <a:t>A</a:t>
            </a:r>
            <a:r>
              <a:rPr lang="zh-CN" altLang="en-US" sz="2800" smtClean="0">
                <a:solidFill>
                  <a:srgbClr val="FF0000"/>
                </a:solidFill>
                <a:latin typeface="Times New Roman" pitchFamily="18" charset="0"/>
              </a:rPr>
              <a:t>．乙、丙一致同意，并与甲签订书面的入伙协议</a:t>
            </a:r>
          </a:p>
          <a:p>
            <a:pPr lvl="1">
              <a:lnSpc>
                <a:spcPct val="90000"/>
              </a:lnSpc>
            </a:pPr>
            <a:r>
              <a:rPr lang="en-US" altLang="zh-CN" sz="2800" smtClean="0">
                <a:solidFill>
                  <a:srgbClr val="FF0000"/>
                </a:solidFill>
                <a:latin typeface="Times New Roman" pitchFamily="18" charset="0"/>
              </a:rPr>
              <a:t>B</a:t>
            </a:r>
            <a:r>
              <a:rPr lang="zh-CN" altLang="en-US" sz="2800" smtClean="0">
                <a:solidFill>
                  <a:srgbClr val="FF0000"/>
                </a:solidFill>
                <a:latin typeface="Times New Roman" pitchFamily="18" charset="0"/>
              </a:rPr>
              <a:t>．乙、丙向甲告知合伙企业的经营和财务状况</a:t>
            </a:r>
          </a:p>
          <a:p>
            <a:pPr lvl="1">
              <a:lnSpc>
                <a:spcPct val="90000"/>
              </a:lnSpc>
            </a:pPr>
            <a:r>
              <a:rPr lang="en-US" altLang="zh-CN" sz="2800" smtClean="0">
                <a:latin typeface="Times New Roman" pitchFamily="18" charset="0"/>
              </a:rPr>
              <a:t>C</a:t>
            </a:r>
            <a:r>
              <a:rPr lang="zh-CN" altLang="en-US" sz="2800" smtClean="0">
                <a:latin typeface="Times New Roman" pitchFamily="18" charset="0"/>
              </a:rPr>
              <a:t>．甲应向乙、丙说明自己的个人负债情况</a:t>
            </a:r>
          </a:p>
          <a:p>
            <a:pPr lvl="1">
              <a:lnSpc>
                <a:spcPct val="90000"/>
              </a:lnSpc>
            </a:pPr>
            <a:r>
              <a:rPr lang="en-US" altLang="zh-CN" sz="2800" smtClean="0">
                <a:solidFill>
                  <a:srgbClr val="FF0000"/>
                </a:solidFill>
                <a:latin typeface="Times New Roman" pitchFamily="18" charset="0"/>
              </a:rPr>
              <a:t>D</a:t>
            </a:r>
            <a:r>
              <a:rPr lang="zh-CN" altLang="en-US" sz="2800" smtClean="0">
                <a:solidFill>
                  <a:srgbClr val="FF0000"/>
                </a:solidFill>
                <a:latin typeface="Times New Roman" pitchFamily="18" charset="0"/>
              </a:rPr>
              <a:t>．甲应当停止其已经从事的与该合伙企业相竞争的业务活动</a:t>
            </a:r>
            <a:br>
              <a:rPr lang="zh-CN" altLang="en-US" sz="2800" smtClean="0">
                <a:solidFill>
                  <a:srgbClr val="FF0000"/>
                </a:solidFill>
                <a:latin typeface="Times New Roman" pitchFamily="18" charset="0"/>
              </a:rPr>
            </a:br>
            <a:endParaRPr lang="zh-CN" altLang="en-US" sz="2800" smtClean="0">
              <a:solidFill>
                <a:srgbClr val="FF0000"/>
              </a:solidFill>
              <a:latin typeface="Times New Roman" pitchFamily="18" charset="0"/>
            </a:endParaRPr>
          </a:p>
        </p:txBody>
      </p:sp>
      <p:sp>
        <p:nvSpPr>
          <p:cNvPr id="6758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33793"/>
          <p:cNvSpPr>
            <a:spLocks noGrp="1" noChangeArrowheads="1"/>
          </p:cNvSpPr>
          <p:nvPr>
            <p:ph type="title"/>
          </p:nvPr>
        </p:nvSpPr>
        <p:spPr/>
        <p:txBody>
          <a:bodyPr/>
          <a:lstStyle/>
          <a:p>
            <a:r>
              <a:rPr lang="zh-CN" altLang="en-US" smtClean="0"/>
              <a:t>退伙</a:t>
            </a:r>
          </a:p>
        </p:txBody>
      </p:sp>
      <p:sp>
        <p:nvSpPr>
          <p:cNvPr id="68610" name="文本占位符 33794"/>
          <p:cNvSpPr>
            <a:spLocks noGrp="1" noChangeArrowheads="1"/>
          </p:cNvSpPr>
          <p:nvPr>
            <p:ph type="body" idx="1"/>
          </p:nvPr>
        </p:nvSpPr>
        <p:spPr/>
        <p:txBody>
          <a:bodyPr/>
          <a:lstStyle/>
          <a:p>
            <a:r>
              <a:rPr lang="zh-CN" altLang="en-US" smtClean="0"/>
              <a:t>退伙的分类</a:t>
            </a:r>
          </a:p>
          <a:p>
            <a:pPr lvl="1"/>
            <a:r>
              <a:rPr lang="zh-CN" altLang="en-US" smtClean="0"/>
              <a:t>协议退伙（约定退伙）</a:t>
            </a:r>
          </a:p>
          <a:p>
            <a:pPr lvl="1"/>
            <a:r>
              <a:rPr lang="zh-CN" altLang="en-US" smtClean="0"/>
              <a:t>通知退伙（自由退伙）</a:t>
            </a:r>
          </a:p>
          <a:p>
            <a:pPr lvl="1"/>
            <a:r>
              <a:rPr lang="zh-CN" altLang="en-US" smtClean="0"/>
              <a:t>法定退伙（当然退伙）</a:t>
            </a:r>
          </a:p>
          <a:p>
            <a:pPr lvl="1"/>
            <a:r>
              <a:rPr lang="zh-CN" altLang="en-US" smtClean="0"/>
              <a:t>除名退伙</a:t>
            </a:r>
          </a:p>
        </p:txBody>
      </p:sp>
      <p:sp>
        <p:nvSpPr>
          <p:cNvPr id="6861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68609"/>
          <p:cNvSpPr>
            <a:spLocks noGrp="1" noChangeArrowheads="1"/>
          </p:cNvSpPr>
          <p:nvPr>
            <p:ph type="title"/>
          </p:nvPr>
        </p:nvSpPr>
        <p:spPr/>
        <p:txBody>
          <a:bodyPr/>
          <a:lstStyle/>
          <a:p>
            <a:endParaRPr lang="zh-CN" altLang="zh-CN" smtClean="0"/>
          </a:p>
        </p:txBody>
      </p:sp>
      <p:sp>
        <p:nvSpPr>
          <p:cNvPr id="69634" name="文本占位符 68610"/>
          <p:cNvSpPr>
            <a:spLocks noGrp="1" noChangeArrowheads="1"/>
          </p:cNvSpPr>
          <p:nvPr>
            <p:ph type="body" idx="1"/>
          </p:nvPr>
        </p:nvSpPr>
        <p:spPr/>
        <p:txBody>
          <a:bodyPr/>
          <a:lstStyle/>
          <a:p>
            <a:r>
              <a:rPr lang="zh-CN" altLang="en-US" smtClean="0"/>
              <a:t>协议退伙（约定退伙）</a:t>
            </a:r>
          </a:p>
          <a:p>
            <a:pPr lvl="1"/>
            <a:r>
              <a:rPr lang="zh-CN" altLang="en-US" smtClean="0"/>
              <a:t>条件：合伙协议约定合伙期限，在合伙企业存续期间；</a:t>
            </a:r>
          </a:p>
          <a:p>
            <a:pPr lvl="1"/>
            <a:r>
              <a:rPr lang="zh-CN" altLang="en-US" smtClean="0"/>
              <a:t>情形：</a:t>
            </a:r>
          </a:p>
          <a:p>
            <a:pPr lvl="2"/>
            <a:r>
              <a:rPr lang="zh-CN" altLang="en-US" smtClean="0"/>
              <a:t>（</a:t>
            </a:r>
            <a:r>
              <a:rPr lang="en-US" altLang="zh-CN" smtClean="0"/>
              <a:t>1</a:t>
            </a:r>
            <a:r>
              <a:rPr lang="zh-CN" altLang="en-US" smtClean="0"/>
              <a:t>）合伙协议约定的退伙事由出现；</a:t>
            </a:r>
          </a:p>
          <a:p>
            <a:pPr lvl="2"/>
            <a:r>
              <a:rPr lang="zh-CN" altLang="en-US" smtClean="0"/>
              <a:t>（</a:t>
            </a:r>
            <a:r>
              <a:rPr lang="en-US" altLang="zh-CN" smtClean="0"/>
              <a:t>2</a:t>
            </a:r>
            <a:r>
              <a:rPr lang="zh-CN" altLang="en-US" smtClean="0"/>
              <a:t>）经全体合伙人一致同意；</a:t>
            </a:r>
          </a:p>
          <a:p>
            <a:pPr lvl="2"/>
            <a:r>
              <a:rPr lang="zh-CN" altLang="en-US" smtClean="0"/>
              <a:t>（</a:t>
            </a:r>
            <a:r>
              <a:rPr lang="en-US" altLang="zh-CN" smtClean="0"/>
              <a:t>3</a:t>
            </a:r>
            <a:r>
              <a:rPr lang="zh-CN" altLang="en-US" smtClean="0"/>
              <a:t>）发生合伙人难以继续参加合伙的事由；</a:t>
            </a:r>
          </a:p>
          <a:p>
            <a:pPr lvl="2"/>
            <a:r>
              <a:rPr lang="zh-CN" altLang="en-US" smtClean="0"/>
              <a:t>（</a:t>
            </a:r>
            <a:r>
              <a:rPr lang="en-US" altLang="zh-CN" smtClean="0"/>
              <a:t>4</a:t>
            </a:r>
            <a:r>
              <a:rPr lang="zh-CN" altLang="en-US" smtClean="0"/>
              <a:t>）其他合伙人严重违反合伙协议约定义务。</a:t>
            </a:r>
          </a:p>
          <a:p>
            <a:endParaRPr lang="zh-CN" altLang="en-US" smtClean="0"/>
          </a:p>
        </p:txBody>
      </p:sp>
      <p:sp>
        <p:nvSpPr>
          <p:cNvPr id="6963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69633"/>
          <p:cNvSpPr>
            <a:spLocks noGrp="1" noChangeArrowheads="1"/>
          </p:cNvSpPr>
          <p:nvPr>
            <p:ph type="title"/>
          </p:nvPr>
        </p:nvSpPr>
        <p:spPr/>
        <p:txBody>
          <a:bodyPr/>
          <a:lstStyle/>
          <a:p>
            <a:endParaRPr lang="zh-CN" altLang="zh-CN" smtClean="0"/>
          </a:p>
        </p:txBody>
      </p:sp>
      <p:sp>
        <p:nvSpPr>
          <p:cNvPr id="70658" name="文本占位符 69634"/>
          <p:cNvSpPr>
            <a:spLocks noGrp="1" noChangeArrowheads="1"/>
          </p:cNvSpPr>
          <p:nvPr>
            <p:ph type="body" idx="1"/>
          </p:nvPr>
        </p:nvSpPr>
        <p:spPr/>
        <p:txBody>
          <a:bodyPr/>
          <a:lstStyle/>
          <a:p>
            <a:r>
              <a:rPr lang="zh-CN" altLang="en-US" smtClean="0"/>
              <a:t>通知退伙（自由退伙）</a:t>
            </a:r>
          </a:p>
          <a:p>
            <a:pPr lvl="1"/>
            <a:r>
              <a:rPr lang="zh-CN" altLang="en-US" smtClean="0"/>
              <a:t>条件：</a:t>
            </a:r>
          </a:p>
          <a:p>
            <a:pPr lvl="2"/>
            <a:r>
              <a:rPr lang="zh-CN" altLang="en-US" smtClean="0"/>
              <a:t>合伙协议未约定合伙期限；</a:t>
            </a:r>
          </a:p>
          <a:p>
            <a:pPr lvl="2"/>
            <a:r>
              <a:rPr lang="zh-CN" altLang="en-US" smtClean="0"/>
              <a:t>合伙人退伙不给合伙企业事务执行造成不利影响；</a:t>
            </a:r>
          </a:p>
          <a:p>
            <a:pPr lvl="2"/>
            <a:r>
              <a:rPr lang="zh-CN" altLang="en-US" smtClean="0"/>
              <a:t>提前</a:t>
            </a:r>
            <a:r>
              <a:rPr lang="en-US" altLang="zh-CN" smtClean="0"/>
              <a:t>30</a:t>
            </a:r>
            <a:r>
              <a:rPr lang="zh-CN" altLang="en-US" smtClean="0"/>
              <a:t>日通知其他合伙人。</a:t>
            </a:r>
          </a:p>
          <a:p>
            <a:endParaRPr lang="zh-CN" altLang="en-US" smtClean="0"/>
          </a:p>
        </p:txBody>
      </p:sp>
      <p:sp>
        <p:nvSpPr>
          <p:cNvPr id="7065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70657"/>
          <p:cNvSpPr>
            <a:spLocks noGrp="1" noChangeArrowheads="1"/>
          </p:cNvSpPr>
          <p:nvPr>
            <p:ph type="title"/>
          </p:nvPr>
        </p:nvSpPr>
        <p:spPr/>
        <p:txBody>
          <a:bodyPr/>
          <a:lstStyle/>
          <a:p>
            <a:endParaRPr lang="zh-CN" altLang="zh-CN" smtClean="0"/>
          </a:p>
        </p:txBody>
      </p:sp>
      <p:sp>
        <p:nvSpPr>
          <p:cNvPr id="71682" name="文本占位符 70658"/>
          <p:cNvSpPr>
            <a:spLocks noGrp="1" noChangeArrowheads="1"/>
          </p:cNvSpPr>
          <p:nvPr>
            <p:ph type="body" idx="1"/>
          </p:nvPr>
        </p:nvSpPr>
        <p:spPr>
          <a:xfrm>
            <a:off x="228600" y="1447800"/>
            <a:ext cx="8915400" cy="4949825"/>
          </a:xfrm>
        </p:spPr>
        <p:txBody>
          <a:bodyPr/>
          <a:lstStyle/>
          <a:p>
            <a:r>
              <a:rPr lang="zh-CN" altLang="en-US" smtClean="0"/>
              <a:t>法定退伙（当然退伙）</a:t>
            </a:r>
          </a:p>
          <a:p>
            <a:pPr lvl="1"/>
            <a:r>
              <a:rPr lang="zh-CN" altLang="en-US" smtClean="0"/>
              <a:t>条件：实际发生法定退伙事由</a:t>
            </a:r>
          </a:p>
          <a:p>
            <a:pPr lvl="2"/>
            <a:r>
              <a:rPr lang="zh-CN" altLang="en-US" smtClean="0"/>
              <a:t>（</a:t>
            </a:r>
            <a:r>
              <a:rPr lang="en-US" altLang="zh-CN" smtClean="0"/>
              <a:t>1</a:t>
            </a:r>
            <a:r>
              <a:rPr lang="zh-CN" altLang="en-US" smtClean="0"/>
              <a:t>）合伙人自然人死亡或者被依法宣告死亡；</a:t>
            </a:r>
          </a:p>
          <a:p>
            <a:pPr lvl="2"/>
            <a:r>
              <a:rPr lang="zh-CN" altLang="en-US" smtClean="0"/>
              <a:t>（</a:t>
            </a:r>
            <a:r>
              <a:rPr lang="en-US" altLang="zh-CN" smtClean="0"/>
              <a:t>2</a:t>
            </a:r>
            <a:r>
              <a:rPr lang="zh-CN" altLang="en-US" smtClean="0"/>
              <a:t>）个人丧失偿债能力；</a:t>
            </a:r>
          </a:p>
          <a:p>
            <a:pPr lvl="2"/>
            <a:r>
              <a:rPr lang="zh-CN" altLang="en-US" smtClean="0"/>
              <a:t>（</a:t>
            </a:r>
            <a:r>
              <a:rPr lang="en-US" altLang="zh-CN" smtClean="0"/>
              <a:t>3</a:t>
            </a:r>
            <a:r>
              <a:rPr lang="zh-CN" altLang="en-US" smtClean="0"/>
              <a:t>）合伙人组织被吊销执照、关闭撤销，或破产；</a:t>
            </a:r>
          </a:p>
          <a:p>
            <a:pPr lvl="2"/>
            <a:r>
              <a:rPr lang="zh-CN" altLang="en-US" smtClean="0"/>
              <a:t>（</a:t>
            </a:r>
            <a:r>
              <a:rPr lang="en-US" altLang="zh-CN" smtClean="0"/>
              <a:t>4</a:t>
            </a:r>
            <a:r>
              <a:rPr lang="zh-CN" altLang="en-US" smtClean="0"/>
              <a:t>）丧失法定或约定合伙人必须具有的相关资格；</a:t>
            </a:r>
          </a:p>
          <a:p>
            <a:pPr lvl="2"/>
            <a:r>
              <a:rPr lang="zh-CN" altLang="en-US" smtClean="0"/>
              <a:t>（</a:t>
            </a:r>
            <a:r>
              <a:rPr lang="en-US" altLang="zh-CN" smtClean="0"/>
              <a:t>5</a:t>
            </a:r>
            <a:r>
              <a:rPr lang="zh-CN" altLang="en-US" smtClean="0"/>
              <a:t>）合伙企业中的全部财产份额被法院强制执行。</a:t>
            </a:r>
          </a:p>
          <a:p>
            <a:pPr lvl="1"/>
            <a:r>
              <a:rPr lang="zh-CN" altLang="en-US" smtClean="0"/>
              <a:t>生效：退伙事由实际发生之日。</a:t>
            </a:r>
          </a:p>
        </p:txBody>
      </p:sp>
      <p:sp>
        <p:nvSpPr>
          <p:cNvPr id="7168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71681"/>
          <p:cNvSpPr>
            <a:spLocks noGrp="1" noChangeArrowheads="1"/>
          </p:cNvSpPr>
          <p:nvPr>
            <p:ph type="title"/>
          </p:nvPr>
        </p:nvSpPr>
        <p:spPr/>
        <p:txBody>
          <a:bodyPr/>
          <a:lstStyle/>
          <a:p>
            <a:endParaRPr lang="zh-CN" altLang="zh-CN" smtClean="0"/>
          </a:p>
        </p:txBody>
      </p:sp>
      <p:sp>
        <p:nvSpPr>
          <p:cNvPr id="72706" name="文本占位符 71682"/>
          <p:cNvSpPr>
            <a:spLocks noGrp="1" noChangeArrowheads="1"/>
          </p:cNvSpPr>
          <p:nvPr>
            <p:ph type="body" idx="1"/>
          </p:nvPr>
        </p:nvSpPr>
        <p:spPr/>
        <p:txBody>
          <a:bodyPr/>
          <a:lstStyle/>
          <a:p>
            <a:r>
              <a:rPr lang="zh-CN" altLang="en-US" sz="3400" smtClean="0"/>
              <a:t>除名退伙</a:t>
            </a:r>
          </a:p>
          <a:p>
            <a:pPr lvl="1"/>
            <a:r>
              <a:rPr lang="zh-CN" altLang="en-US" sz="2800" smtClean="0"/>
              <a:t>条件：经其他合伙人一致同意</a:t>
            </a:r>
          </a:p>
          <a:p>
            <a:pPr lvl="1"/>
            <a:r>
              <a:rPr lang="zh-CN" altLang="en-US" sz="2800" smtClean="0"/>
              <a:t>情形：</a:t>
            </a:r>
          </a:p>
          <a:p>
            <a:pPr lvl="2"/>
            <a:r>
              <a:rPr lang="zh-CN" altLang="en-US" sz="2200" smtClean="0"/>
              <a:t>（</a:t>
            </a:r>
            <a:r>
              <a:rPr lang="en-US" altLang="zh-CN" sz="2200" smtClean="0"/>
              <a:t>1</a:t>
            </a:r>
            <a:r>
              <a:rPr lang="zh-CN" altLang="en-US" sz="2200" smtClean="0"/>
              <a:t>）未履行出资义务；</a:t>
            </a:r>
          </a:p>
          <a:p>
            <a:pPr lvl="2"/>
            <a:r>
              <a:rPr lang="zh-CN" altLang="en-US" sz="2200" smtClean="0"/>
              <a:t>（</a:t>
            </a:r>
            <a:r>
              <a:rPr lang="en-US" altLang="zh-CN" sz="2200" smtClean="0"/>
              <a:t>2</a:t>
            </a:r>
            <a:r>
              <a:rPr lang="zh-CN" altLang="en-US" sz="2200" smtClean="0"/>
              <a:t>）因故意或者重大过失给合伙企业造成损失；</a:t>
            </a:r>
          </a:p>
          <a:p>
            <a:pPr lvl="2"/>
            <a:r>
              <a:rPr lang="zh-CN" altLang="en-US" sz="2200" smtClean="0"/>
              <a:t>（</a:t>
            </a:r>
            <a:r>
              <a:rPr lang="en-US" altLang="zh-CN" sz="2200" smtClean="0"/>
              <a:t>3</a:t>
            </a:r>
            <a:r>
              <a:rPr lang="zh-CN" altLang="en-US" sz="2200" smtClean="0"/>
              <a:t>）执行合伙事务时有不正当行为；</a:t>
            </a:r>
          </a:p>
          <a:p>
            <a:pPr lvl="2"/>
            <a:r>
              <a:rPr lang="zh-CN" altLang="en-US" sz="2200" smtClean="0"/>
              <a:t>（</a:t>
            </a:r>
            <a:r>
              <a:rPr lang="en-US" altLang="zh-CN" sz="2200" smtClean="0"/>
              <a:t>4</a:t>
            </a:r>
            <a:r>
              <a:rPr lang="zh-CN" altLang="en-US" sz="2200" smtClean="0"/>
              <a:t>）发生合伙协议约定的事由。</a:t>
            </a:r>
          </a:p>
          <a:p>
            <a:pPr lvl="1"/>
            <a:r>
              <a:rPr lang="zh-CN" altLang="en-US" sz="2800" smtClean="0"/>
              <a:t>程序：</a:t>
            </a:r>
          </a:p>
          <a:p>
            <a:pPr lvl="2"/>
            <a:r>
              <a:rPr lang="zh-CN" altLang="en-US" sz="2200" smtClean="0"/>
              <a:t>书面通知被除名人除名决议</a:t>
            </a:r>
            <a:r>
              <a:rPr lang="en-US" altLang="zh-CN" sz="2200" smtClean="0"/>
              <a:t>→</a:t>
            </a:r>
            <a:r>
              <a:rPr lang="zh-CN" altLang="en-US" sz="2200" smtClean="0"/>
              <a:t>接到除名通知之日，除名生效，被除名人退伙</a:t>
            </a:r>
            <a:r>
              <a:rPr lang="en-US" altLang="zh-CN" sz="2200" smtClean="0"/>
              <a:t>→</a:t>
            </a:r>
            <a:r>
              <a:rPr lang="zh-CN" altLang="en-US" sz="2200" smtClean="0"/>
              <a:t>被除名人有异议的，可以自接到除名通知之日起</a:t>
            </a:r>
            <a:r>
              <a:rPr lang="en-US" altLang="zh-CN" sz="2200" smtClean="0"/>
              <a:t>30</a:t>
            </a:r>
            <a:r>
              <a:rPr lang="zh-CN" altLang="en-US" sz="2200" smtClean="0"/>
              <a:t>日内，向人民法院起诉。</a:t>
            </a:r>
          </a:p>
        </p:txBody>
      </p:sp>
      <p:sp>
        <p:nvSpPr>
          <p:cNvPr id="7270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文本占位符 84994"/>
          <p:cNvSpPr>
            <a:spLocks noGrp="1" noChangeArrowheads="1"/>
          </p:cNvSpPr>
          <p:nvPr>
            <p:ph type="body" idx="1"/>
          </p:nvPr>
        </p:nvSpPr>
        <p:spPr>
          <a:xfrm>
            <a:off x="457200" y="1447800"/>
            <a:ext cx="8458200" cy="4949825"/>
          </a:xfrm>
        </p:spPr>
        <p:txBody>
          <a:bodyPr/>
          <a:lstStyle/>
          <a:p>
            <a:pPr>
              <a:lnSpc>
                <a:spcPct val="90000"/>
              </a:lnSpc>
            </a:pPr>
            <a:r>
              <a:rPr lang="zh-CN" altLang="en-US" sz="3000" smtClean="0"/>
              <a:t>甲、乙、丙、丁为某合伙企业的合伙人。现有如下情况：</a:t>
            </a:r>
          </a:p>
          <a:p>
            <a:pPr lvl="1">
              <a:lnSpc>
                <a:spcPct val="90000"/>
              </a:lnSpc>
            </a:pPr>
            <a:r>
              <a:rPr lang="en-US" altLang="zh-CN" sz="2400" smtClean="0"/>
              <a:t>①</a:t>
            </a:r>
            <a:r>
              <a:rPr lang="zh-CN" altLang="en-US" sz="2400" smtClean="0"/>
              <a:t>甲死亡，戊为其继承人；</a:t>
            </a:r>
          </a:p>
          <a:p>
            <a:pPr lvl="1">
              <a:lnSpc>
                <a:spcPct val="90000"/>
              </a:lnSpc>
            </a:pPr>
            <a:r>
              <a:rPr lang="en-US" altLang="zh-CN" sz="2400" smtClean="0"/>
              <a:t>②</a:t>
            </a:r>
            <a:r>
              <a:rPr lang="zh-CN" altLang="en-US" sz="2400" smtClean="0"/>
              <a:t>乙因吸毒，已耗尽家财；</a:t>
            </a:r>
          </a:p>
          <a:p>
            <a:pPr lvl="1">
              <a:lnSpc>
                <a:spcPct val="90000"/>
              </a:lnSpc>
            </a:pPr>
            <a:r>
              <a:rPr lang="en-US" altLang="zh-CN" sz="2400" smtClean="0"/>
              <a:t>③</a:t>
            </a:r>
            <a:r>
              <a:rPr lang="zh-CN" altLang="en-US" sz="2400" smtClean="0"/>
              <a:t>丙在执行事务中有贪污企业财产的行为。</a:t>
            </a:r>
          </a:p>
          <a:p>
            <a:pPr>
              <a:lnSpc>
                <a:spcPct val="90000"/>
              </a:lnSpc>
            </a:pPr>
            <a:r>
              <a:rPr lang="zh-CN" altLang="en-US" sz="3000" smtClean="0"/>
              <a:t>以下判断哪项为正确？</a:t>
            </a:r>
          </a:p>
          <a:p>
            <a:pPr lvl="1">
              <a:lnSpc>
                <a:spcPct val="90000"/>
              </a:lnSpc>
              <a:buFont typeface="Arial" pitchFamily="34" charset="0"/>
              <a:buNone/>
            </a:pPr>
            <a:r>
              <a:rPr lang="en-US" altLang="zh-CN" sz="2400" smtClean="0">
                <a:latin typeface="Times New Roman" pitchFamily="18" charset="0"/>
              </a:rPr>
              <a:t>A</a:t>
            </a:r>
            <a:r>
              <a:rPr lang="zh-CN" altLang="en-US" sz="2400" smtClean="0">
                <a:latin typeface="Times New Roman" pitchFamily="18" charset="0"/>
              </a:rPr>
              <a:t>．乙当然退伙</a:t>
            </a:r>
          </a:p>
          <a:p>
            <a:pPr lvl="1">
              <a:lnSpc>
                <a:spcPct val="90000"/>
              </a:lnSpc>
              <a:buFont typeface="Arial" pitchFamily="34" charset="0"/>
              <a:buNone/>
            </a:pPr>
            <a:r>
              <a:rPr lang="en-US" altLang="zh-CN" sz="2400" smtClean="0">
                <a:latin typeface="Times New Roman" pitchFamily="18" charset="0"/>
              </a:rPr>
              <a:t>B</a:t>
            </a:r>
            <a:r>
              <a:rPr lang="zh-CN" altLang="en-US" sz="2400" smtClean="0">
                <a:latin typeface="Times New Roman" pitchFamily="18" charset="0"/>
              </a:rPr>
              <a:t>．在乙退伙后，经丙、丁同意，戊可以成为合伙人</a:t>
            </a:r>
          </a:p>
          <a:p>
            <a:pPr lvl="1">
              <a:lnSpc>
                <a:spcPct val="90000"/>
              </a:lnSpc>
              <a:buFont typeface="Arial" pitchFamily="34" charset="0"/>
              <a:buNone/>
            </a:pPr>
            <a:r>
              <a:rPr lang="en-US" altLang="zh-CN" sz="2400" smtClean="0">
                <a:latin typeface="Times New Roman" pitchFamily="18" charset="0"/>
              </a:rPr>
              <a:t>C</a:t>
            </a:r>
            <a:r>
              <a:rPr lang="zh-CN" altLang="en-US" sz="2400" smtClean="0">
                <a:latin typeface="Times New Roman" pitchFamily="18" charset="0"/>
              </a:rPr>
              <a:t>．戊若成为合伙人，丁、戊可劝丙退伙，但无权将其除名</a:t>
            </a:r>
          </a:p>
          <a:p>
            <a:pPr lvl="1">
              <a:lnSpc>
                <a:spcPct val="90000"/>
              </a:lnSpc>
              <a:buFont typeface="Arial" pitchFamily="34" charset="0"/>
              <a:buNone/>
            </a:pPr>
            <a:r>
              <a:rPr lang="en-US" altLang="zh-CN" sz="2400" smtClean="0">
                <a:latin typeface="Times New Roman" pitchFamily="18" charset="0"/>
              </a:rPr>
              <a:t>D</a:t>
            </a:r>
            <a:r>
              <a:rPr lang="zh-CN" altLang="en-US" sz="2400" smtClean="0">
                <a:latin typeface="Times New Roman" pitchFamily="18" charset="0"/>
              </a:rPr>
              <a:t>．戊若成为合伙人，可以和丁一起决定将丙除名</a:t>
            </a:r>
          </a:p>
        </p:txBody>
      </p:sp>
      <p:sp>
        <p:nvSpPr>
          <p:cNvPr id="73730" name="标题 84995"/>
          <p:cNvSpPr>
            <a:spLocks noGrp="1" noChangeArrowheads="1"/>
          </p:cNvSpPr>
          <p:nvPr>
            <p:ph type="title"/>
          </p:nvPr>
        </p:nvSpPr>
        <p:spPr/>
        <p:txBody>
          <a:bodyPr/>
          <a:lstStyle/>
          <a:p>
            <a:endParaRPr lang="zh-CN" altLang="zh-CN" smtClean="0"/>
          </a:p>
        </p:txBody>
      </p:sp>
      <p:sp>
        <p:nvSpPr>
          <p:cNvPr id="7373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文本占位符 86018"/>
          <p:cNvSpPr>
            <a:spLocks noGrp="1" noChangeArrowheads="1"/>
          </p:cNvSpPr>
          <p:nvPr>
            <p:ph type="body" idx="1"/>
          </p:nvPr>
        </p:nvSpPr>
        <p:spPr>
          <a:xfrm>
            <a:off x="457200" y="1447800"/>
            <a:ext cx="8458200" cy="4949825"/>
          </a:xfrm>
        </p:spPr>
        <p:txBody>
          <a:bodyPr/>
          <a:lstStyle/>
          <a:p>
            <a:pPr>
              <a:lnSpc>
                <a:spcPct val="90000"/>
              </a:lnSpc>
            </a:pPr>
            <a:r>
              <a:rPr lang="zh-CN" altLang="en-US" sz="3000" smtClean="0"/>
              <a:t>甲、乙、丙、丁为某合伙企业的合伙人。现有如下情况：</a:t>
            </a:r>
          </a:p>
          <a:p>
            <a:pPr lvl="1">
              <a:lnSpc>
                <a:spcPct val="90000"/>
              </a:lnSpc>
            </a:pPr>
            <a:r>
              <a:rPr lang="en-US" altLang="zh-CN" sz="2400" smtClean="0"/>
              <a:t>①</a:t>
            </a:r>
            <a:r>
              <a:rPr lang="zh-CN" altLang="en-US" sz="2400" smtClean="0"/>
              <a:t>甲死亡，戊为其继承人；</a:t>
            </a:r>
          </a:p>
          <a:p>
            <a:pPr lvl="1">
              <a:lnSpc>
                <a:spcPct val="90000"/>
              </a:lnSpc>
            </a:pPr>
            <a:r>
              <a:rPr lang="en-US" altLang="zh-CN" sz="2400" smtClean="0"/>
              <a:t>②</a:t>
            </a:r>
            <a:r>
              <a:rPr lang="zh-CN" altLang="en-US" sz="2400" smtClean="0"/>
              <a:t>乙因吸毒，已耗尽家财；</a:t>
            </a:r>
          </a:p>
          <a:p>
            <a:pPr lvl="1">
              <a:lnSpc>
                <a:spcPct val="90000"/>
              </a:lnSpc>
            </a:pPr>
            <a:r>
              <a:rPr lang="en-US" altLang="zh-CN" sz="2400" smtClean="0"/>
              <a:t>③</a:t>
            </a:r>
            <a:r>
              <a:rPr lang="zh-CN" altLang="en-US" sz="2400" smtClean="0"/>
              <a:t>丙在执行事务中有贪污企业财产的行为。</a:t>
            </a:r>
          </a:p>
          <a:p>
            <a:pPr>
              <a:lnSpc>
                <a:spcPct val="90000"/>
              </a:lnSpc>
            </a:pPr>
            <a:r>
              <a:rPr lang="zh-CN" altLang="en-US" sz="3000" smtClean="0"/>
              <a:t>以下判断哪项为正确？</a:t>
            </a:r>
          </a:p>
          <a:p>
            <a:pPr lvl="1">
              <a:lnSpc>
                <a:spcPct val="90000"/>
              </a:lnSpc>
              <a:buFont typeface="Arial" pitchFamily="34" charset="0"/>
              <a:buNone/>
            </a:pPr>
            <a:r>
              <a:rPr lang="en-US" altLang="zh-CN" sz="2400" smtClean="0">
                <a:solidFill>
                  <a:srgbClr val="FF0000"/>
                </a:solidFill>
                <a:latin typeface="Times New Roman" pitchFamily="18" charset="0"/>
              </a:rPr>
              <a:t>A</a:t>
            </a:r>
            <a:r>
              <a:rPr lang="zh-CN" altLang="en-US" sz="2400" smtClean="0">
                <a:solidFill>
                  <a:srgbClr val="FF0000"/>
                </a:solidFill>
                <a:latin typeface="Times New Roman" pitchFamily="18" charset="0"/>
              </a:rPr>
              <a:t>．乙当然退伙</a:t>
            </a:r>
          </a:p>
          <a:p>
            <a:pPr lvl="1">
              <a:lnSpc>
                <a:spcPct val="90000"/>
              </a:lnSpc>
              <a:buFont typeface="Arial" pitchFamily="34" charset="0"/>
              <a:buNone/>
            </a:pPr>
            <a:r>
              <a:rPr lang="en-US" altLang="zh-CN" sz="2400" smtClean="0">
                <a:solidFill>
                  <a:srgbClr val="FF0000"/>
                </a:solidFill>
                <a:latin typeface="Times New Roman" pitchFamily="18" charset="0"/>
              </a:rPr>
              <a:t>B</a:t>
            </a:r>
            <a:r>
              <a:rPr lang="zh-CN" altLang="en-US" sz="2400" smtClean="0">
                <a:solidFill>
                  <a:srgbClr val="FF0000"/>
                </a:solidFill>
                <a:latin typeface="Times New Roman" pitchFamily="18" charset="0"/>
              </a:rPr>
              <a:t>．在乙退伙后，经丙、丁同意，戊可以成为合伙人</a:t>
            </a:r>
          </a:p>
          <a:p>
            <a:pPr lvl="1">
              <a:lnSpc>
                <a:spcPct val="90000"/>
              </a:lnSpc>
              <a:buFont typeface="Arial" pitchFamily="34" charset="0"/>
              <a:buNone/>
            </a:pPr>
            <a:r>
              <a:rPr lang="en-US" altLang="zh-CN" sz="2400" smtClean="0">
                <a:latin typeface="Times New Roman" pitchFamily="18" charset="0"/>
              </a:rPr>
              <a:t>C</a:t>
            </a:r>
            <a:r>
              <a:rPr lang="zh-CN" altLang="en-US" sz="2400" smtClean="0">
                <a:latin typeface="Times New Roman" pitchFamily="18" charset="0"/>
              </a:rPr>
              <a:t>．戊若成为合伙人，丁、戊可劝丙退伙，但无权将其除名</a:t>
            </a:r>
          </a:p>
          <a:p>
            <a:pPr lvl="1">
              <a:lnSpc>
                <a:spcPct val="90000"/>
              </a:lnSpc>
              <a:buFont typeface="Arial" pitchFamily="34" charset="0"/>
              <a:buNone/>
            </a:pPr>
            <a:r>
              <a:rPr lang="en-US" altLang="zh-CN" sz="2400" smtClean="0">
                <a:solidFill>
                  <a:srgbClr val="FF0000"/>
                </a:solidFill>
                <a:latin typeface="Times New Roman" pitchFamily="18" charset="0"/>
              </a:rPr>
              <a:t>D</a:t>
            </a:r>
            <a:r>
              <a:rPr lang="zh-CN" altLang="en-US" sz="2400" smtClean="0">
                <a:solidFill>
                  <a:srgbClr val="FF0000"/>
                </a:solidFill>
                <a:latin typeface="Times New Roman" pitchFamily="18" charset="0"/>
              </a:rPr>
              <a:t>．戊若成为合伙人，可以和丁一起决定将丙除名</a:t>
            </a:r>
          </a:p>
        </p:txBody>
      </p:sp>
      <p:sp>
        <p:nvSpPr>
          <p:cNvPr id="74754" name="标题 86019"/>
          <p:cNvSpPr>
            <a:spLocks noGrp="1" noChangeArrowheads="1"/>
          </p:cNvSpPr>
          <p:nvPr>
            <p:ph type="title"/>
          </p:nvPr>
        </p:nvSpPr>
        <p:spPr/>
        <p:txBody>
          <a:bodyPr/>
          <a:lstStyle/>
          <a:p>
            <a:endParaRPr lang="zh-CN" altLang="zh-CN" smtClean="0"/>
          </a:p>
        </p:txBody>
      </p:sp>
      <p:sp>
        <p:nvSpPr>
          <p:cNvPr id="7475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85345"/>
          <p:cNvSpPr>
            <a:spLocks noGrp="1" noChangeArrowheads="1"/>
          </p:cNvSpPr>
          <p:nvPr>
            <p:ph type="title"/>
          </p:nvPr>
        </p:nvSpPr>
        <p:spPr/>
        <p:txBody>
          <a:bodyPr/>
          <a:lstStyle/>
          <a:p>
            <a:endParaRPr lang="zh-CN" altLang="zh-CN" smtClean="0"/>
          </a:p>
        </p:txBody>
      </p:sp>
      <p:sp>
        <p:nvSpPr>
          <p:cNvPr id="11266" name="文本占位符 185346"/>
          <p:cNvSpPr>
            <a:spLocks noGrp="1" noChangeArrowheads="1"/>
          </p:cNvSpPr>
          <p:nvPr>
            <p:ph type="body" idx="1"/>
          </p:nvPr>
        </p:nvSpPr>
        <p:spPr/>
        <p:txBody>
          <a:bodyPr/>
          <a:lstStyle/>
          <a:p>
            <a:r>
              <a:rPr lang="zh-CN" altLang="en-US" sz="2800" b="0" smtClean="0">
                <a:latin typeface="黑体" pitchFamily="49" charset="-122"/>
                <a:ea typeface="黑体" pitchFamily="49" charset="-122"/>
              </a:rPr>
              <a:t>合伙企业法既没有规定合伙企业的资本的最低限额，也没有规定合伙企业必须有公共积累，所以合伙企业的经营所得可能都被合伙人分配干净。因此，如果只以合伙企业财产对其债务承担责任，对债权人是极为不利，所以要承担无限责任。</a:t>
            </a:r>
          </a:p>
        </p:txBody>
      </p:sp>
      <p:sp>
        <p:nvSpPr>
          <p:cNvPr id="1126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75777"/>
          <p:cNvSpPr>
            <a:spLocks noGrp="1" noChangeArrowheads="1"/>
          </p:cNvSpPr>
          <p:nvPr>
            <p:ph type="title"/>
          </p:nvPr>
        </p:nvSpPr>
        <p:spPr/>
        <p:txBody>
          <a:bodyPr/>
          <a:lstStyle/>
          <a:p>
            <a:r>
              <a:rPr lang="zh-CN" altLang="en-US" smtClean="0"/>
              <a:t>退伙后的财产处理</a:t>
            </a:r>
          </a:p>
        </p:txBody>
      </p:sp>
      <p:sp>
        <p:nvSpPr>
          <p:cNvPr id="75778" name="文本占位符 75778"/>
          <p:cNvSpPr>
            <a:spLocks noGrp="1" noChangeArrowheads="1"/>
          </p:cNvSpPr>
          <p:nvPr>
            <p:ph type="body" idx="1"/>
          </p:nvPr>
        </p:nvSpPr>
        <p:spPr/>
        <p:txBody>
          <a:bodyPr/>
          <a:lstStyle/>
          <a:p>
            <a:pPr>
              <a:lnSpc>
                <a:spcPct val="80000"/>
              </a:lnSpc>
            </a:pPr>
            <a:r>
              <a:rPr lang="zh-CN" altLang="en-US" sz="3400" smtClean="0"/>
              <a:t>退还数额：</a:t>
            </a:r>
          </a:p>
          <a:p>
            <a:pPr lvl="1">
              <a:lnSpc>
                <a:spcPct val="80000"/>
              </a:lnSpc>
            </a:pPr>
            <a:r>
              <a:rPr lang="zh-CN" altLang="en-US" sz="2800" smtClean="0"/>
              <a:t>按照退伙时企业财产状况进行结算，退还退伙人的财产份额。</a:t>
            </a:r>
            <a:r>
              <a:rPr lang="zh-CN" altLang="en-US" sz="2400" smtClean="0"/>
              <a:t>（应扣减其对企业损失负有赔偿责任的数额）</a:t>
            </a:r>
          </a:p>
          <a:p>
            <a:pPr>
              <a:lnSpc>
                <a:spcPct val="80000"/>
              </a:lnSpc>
            </a:pPr>
            <a:r>
              <a:rPr lang="zh-CN" altLang="en-US" sz="3400" smtClean="0"/>
              <a:t>亏损分担：</a:t>
            </a:r>
          </a:p>
          <a:p>
            <a:pPr lvl="1">
              <a:lnSpc>
                <a:spcPct val="80000"/>
              </a:lnSpc>
            </a:pPr>
            <a:r>
              <a:rPr lang="zh-CN" altLang="en-US" sz="2800" smtClean="0"/>
              <a:t>退伙时合伙企业财产少于企业债务的，退伙人应当依法分担亏损 （协议</a:t>
            </a:r>
            <a:r>
              <a:rPr lang="en-US" altLang="zh-CN" sz="2800" smtClean="0"/>
              <a:t>→</a:t>
            </a:r>
            <a:r>
              <a:rPr lang="zh-CN" altLang="en-US" sz="2800" smtClean="0"/>
              <a:t>协商</a:t>
            </a:r>
            <a:r>
              <a:rPr lang="en-US" altLang="zh-CN" sz="2800" smtClean="0"/>
              <a:t>→</a:t>
            </a:r>
            <a:r>
              <a:rPr lang="zh-CN" altLang="en-US" sz="2800" smtClean="0"/>
              <a:t>出资比例</a:t>
            </a:r>
            <a:r>
              <a:rPr lang="en-US" altLang="zh-CN" sz="2800" smtClean="0"/>
              <a:t>→</a:t>
            </a:r>
            <a:r>
              <a:rPr lang="zh-CN" altLang="en-US" sz="2800" smtClean="0"/>
              <a:t>平均）。</a:t>
            </a:r>
          </a:p>
          <a:p>
            <a:pPr>
              <a:lnSpc>
                <a:spcPct val="80000"/>
              </a:lnSpc>
            </a:pPr>
            <a:r>
              <a:rPr lang="zh-CN" altLang="en-US" sz="3400" smtClean="0"/>
              <a:t>退伙后的债务：</a:t>
            </a:r>
          </a:p>
          <a:p>
            <a:pPr lvl="1">
              <a:lnSpc>
                <a:spcPct val="80000"/>
              </a:lnSpc>
            </a:pPr>
            <a:r>
              <a:rPr lang="zh-CN" altLang="en-US" sz="2800" i="1" u="sng" smtClean="0">
                <a:solidFill>
                  <a:srgbClr val="FF0000"/>
                </a:solidFill>
                <a:latin typeface="黑体" pitchFamily="49" charset="-122"/>
                <a:ea typeface="黑体" pitchFamily="49" charset="-122"/>
              </a:rPr>
              <a:t>退伙后退伙人对</a:t>
            </a:r>
            <a:r>
              <a:rPr lang="zh-CN" altLang="en-US" sz="2800" i="1" u="sng" smtClean="0">
                <a:solidFill>
                  <a:schemeClr val="tx2"/>
                </a:solidFill>
                <a:latin typeface="黑体" pitchFamily="49" charset="-122"/>
                <a:ea typeface="黑体" pitchFamily="49" charset="-122"/>
              </a:rPr>
              <a:t>基于其退伙前的原因发生的</a:t>
            </a:r>
            <a:r>
              <a:rPr lang="zh-CN" altLang="en-US" sz="2800" i="1" u="sng" smtClean="0">
                <a:solidFill>
                  <a:srgbClr val="FF0000"/>
                </a:solidFill>
                <a:latin typeface="黑体" pitchFamily="49" charset="-122"/>
                <a:ea typeface="黑体" pitchFamily="49" charset="-122"/>
              </a:rPr>
              <a:t>合伙企业债务，承担无限连带责任。</a:t>
            </a:r>
          </a:p>
        </p:txBody>
      </p:sp>
      <p:sp>
        <p:nvSpPr>
          <p:cNvPr id="7577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文本占位符 87042"/>
          <p:cNvSpPr>
            <a:spLocks noGrp="1" noChangeArrowheads="1"/>
          </p:cNvSpPr>
          <p:nvPr>
            <p:ph type="body" idx="1"/>
          </p:nvPr>
        </p:nvSpPr>
        <p:spPr/>
        <p:txBody>
          <a:bodyPr/>
          <a:lstStyle/>
          <a:p>
            <a:pPr>
              <a:lnSpc>
                <a:spcPct val="80000"/>
              </a:lnSpc>
            </a:pPr>
            <a:r>
              <a:rPr lang="zh-CN" altLang="en-US" sz="3400" smtClean="0"/>
              <a:t>合伙人甲因意外事故下落不明逾四年，被人民法院宣告死亡。对此，合伙人乙、丙提出如下主张，其中哪些符合法律规定？</a:t>
            </a:r>
          </a:p>
          <a:p>
            <a:pPr lvl="1">
              <a:lnSpc>
                <a:spcPct val="80000"/>
              </a:lnSpc>
            </a:pPr>
            <a:r>
              <a:rPr lang="en-US" altLang="zh-CN" sz="2800" smtClean="0"/>
              <a:t>A</a:t>
            </a:r>
            <a:r>
              <a:rPr lang="zh-CN" altLang="en-US" sz="2800" smtClean="0"/>
              <a:t>．甲于宣告死亡之日起视为退伙</a:t>
            </a:r>
          </a:p>
          <a:p>
            <a:pPr lvl="1">
              <a:lnSpc>
                <a:spcPct val="80000"/>
              </a:lnSpc>
            </a:pPr>
            <a:r>
              <a:rPr lang="en-US" altLang="zh-CN" sz="2800" smtClean="0"/>
              <a:t>B</a:t>
            </a:r>
            <a:r>
              <a:rPr lang="zh-CN" altLang="en-US" sz="2800" smtClean="0"/>
              <a:t>．甲在下落不明期间，不享受合伙企业的利润分配</a:t>
            </a:r>
          </a:p>
          <a:p>
            <a:pPr lvl="1">
              <a:lnSpc>
                <a:spcPct val="80000"/>
              </a:lnSpc>
            </a:pPr>
            <a:r>
              <a:rPr lang="en-US" altLang="zh-CN" sz="2800" smtClean="0"/>
              <a:t>C</a:t>
            </a:r>
            <a:r>
              <a:rPr lang="zh-CN" altLang="en-US" sz="2800" smtClean="0"/>
              <a:t>．甲的出资额应退还给甲的继承人，但应扣除合伙企业债务中应由甲承担的份额</a:t>
            </a:r>
          </a:p>
          <a:p>
            <a:pPr lvl="1">
              <a:lnSpc>
                <a:spcPct val="80000"/>
              </a:lnSpc>
            </a:pPr>
            <a:r>
              <a:rPr lang="en-US" altLang="zh-CN" sz="2800" smtClean="0"/>
              <a:t>D</a:t>
            </a:r>
            <a:r>
              <a:rPr lang="zh-CN" altLang="en-US" sz="2800" smtClean="0"/>
              <a:t>．对于甲宣告死亡前发生的合伙企业债务中应由乙、丙承担的部分，甲的继承人须承担连带清偿责任</a:t>
            </a:r>
          </a:p>
        </p:txBody>
      </p:sp>
      <p:sp>
        <p:nvSpPr>
          <p:cNvPr id="76802" name="标题 87043"/>
          <p:cNvSpPr>
            <a:spLocks noGrp="1" noChangeArrowheads="1"/>
          </p:cNvSpPr>
          <p:nvPr>
            <p:ph type="title"/>
          </p:nvPr>
        </p:nvSpPr>
        <p:spPr/>
        <p:txBody>
          <a:bodyPr/>
          <a:lstStyle/>
          <a:p>
            <a:endParaRPr lang="zh-CN" altLang="zh-CN" smtClean="0"/>
          </a:p>
        </p:txBody>
      </p:sp>
      <p:sp>
        <p:nvSpPr>
          <p:cNvPr id="7680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文本占位符 88066"/>
          <p:cNvSpPr>
            <a:spLocks noGrp="1" noChangeArrowheads="1"/>
          </p:cNvSpPr>
          <p:nvPr>
            <p:ph type="body" idx="1"/>
          </p:nvPr>
        </p:nvSpPr>
        <p:spPr/>
        <p:txBody>
          <a:bodyPr/>
          <a:lstStyle/>
          <a:p>
            <a:pPr>
              <a:lnSpc>
                <a:spcPct val="80000"/>
              </a:lnSpc>
            </a:pPr>
            <a:r>
              <a:rPr lang="zh-CN" altLang="en-US" sz="3400" smtClean="0"/>
              <a:t>合伙人甲因意外事故下落不明逾四年，被人民法院宣告死亡。对此，合伙人乙、丙提出如下主张，其中哪些符合法律规定？</a:t>
            </a:r>
          </a:p>
          <a:p>
            <a:pPr lvl="1">
              <a:lnSpc>
                <a:spcPct val="80000"/>
              </a:lnSpc>
            </a:pPr>
            <a:r>
              <a:rPr lang="en-US" altLang="zh-CN" sz="2800" smtClean="0">
                <a:solidFill>
                  <a:srgbClr val="FF0000"/>
                </a:solidFill>
              </a:rPr>
              <a:t>A</a:t>
            </a:r>
            <a:r>
              <a:rPr lang="zh-CN" altLang="en-US" sz="2800" smtClean="0">
                <a:solidFill>
                  <a:srgbClr val="FF0000"/>
                </a:solidFill>
              </a:rPr>
              <a:t>．甲于宣告死亡之日起视为退伙</a:t>
            </a:r>
          </a:p>
          <a:p>
            <a:pPr lvl="1">
              <a:lnSpc>
                <a:spcPct val="80000"/>
              </a:lnSpc>
            </a:pPr>
            <a:r>
              <a:rPr lang="en-US" altLang="zh-CN" sz="2800" smtClean="0"/>
              <a:t>B</a:t>
            </a:r>
            <a:r>
              <a:rPr lang="zh-CN" altLang="en-US" sz="2800" smtClean="0"/>
              <a:t>．甲在下落不明期间，不享受合伙企业的利润分配</a:t>
            </a:r>
          </a:p>
          <a:p>
            <a:pPr lvl="1">
              <a:lnSpc>
                <a:spcPct val="80000"/>
              </a:lnSpc>
            </a:pPr>
            <a:r>
              <a:rPr lang="en-US" altLang="zh-CN" sz="2800" smtClean="0">
                <a:solidFill>
                  <a:srgbClr val="FF0000"/>
                </a:solidFill>
              </a:rPr>
              <a:t>C</a:t>
            </a:r>
            <a:r>
              <a:rPr lang="zh-CN" altLang="en-US" sz="2800" smtClean="0">
                <a:solidFill>
                  <a:srgbClr val="FF0000"/>
                </a:solidFill>
              </a:rPr>
              <a:t>．甲的出资额应退还给甲的继承人，但应扣除合伙企业债务中应由甲承担的份额</a:t>
            </a:r>
          </a:p>
          <a:p>
            <a:pPr lvl="1">
              <a:lnSpc>
                <a:spcPct val="80000"/>
              </a:lnSpc>
            </a:pPr>
            <a:r>
              <a:rPr lang="en-US" altLang="zh-CN" sz="2800" smtClean="0"/>
              <a:t>D</a:t>
            </a:r>
            <a:r>
              <a:rPr lang="zh-CN" altLang="en-US" sz="2800" smtClean="0"/>
              <a:t>．对于甲宣告死亡前发生的合伙企业债务中应由乙、丙承担的部分，甲的继承人须承担连带清偿责任</a:t>
            </a:r>
          </a:p>
        </p:txBody>
      </p:sp>
      <p:sp>
        <p:nvSpPr>
          <p:cNvPr id="77826" name="标题 88067"/>
          <p:cNvSpPr>
            <a:spLocks noGrp="1" noChangeArrowheads="1"/>
          </p:cNvSpPr>
          <p:nvPr>
            <p:ph type="title"/>
          </p:nvPr>
        </p:nvSpPr>
        <p:spPr/>
        <p:txBody>
          <a:bodyPr/>
          <a:lstStyle/>
          <a:p>
            <a:endParaRPr lang="zh-CN" altLang="zh-CN" smtClean="0"/>
          </a:p>
        </p:txBody>
      </p:sp>
      <p:sp>
        <p:nvSpPr>
          <p:cNvPr id="7782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73729"/>
          <p:cNvSpPr>
            <a:spLocks noGrp="1" noChangeArrowheads="1"/>
          </p:cNvSpPr>
          <p:nvPr>
            <p:ph type="title"/>
          </p:nvPr>
        </p:nvSpPr>
        <p:spPr/>
        <p:txBody>
          <a:bodyPr/>
          <a:lstStyle/>
          <a:p>
            <a:r>
              <a:rPr lang="zh-CN" altLang="en-US" sz="4000" smtClean="0"/>
              <a:t>合伙人的继承人一定会入伙吗？</a:t>
            </a:r>
          </a:p>
        </p:txBody>
      </p:sp>
      <p:sp>
        <p:nvSpPr>
          <p:cNvPr id="78850" name="文本占位符 73730"/>
          <p:cNvSpPr>
            <a:spLocks noGrp="1" noChangeArrowheads="1"/>
          </p:cNvSpPr>
          <p:nvPr>
            <p:ph type="body" idx="1"/>
          </p:nvPr>
        </p:nvSpPr>
        <p:spPr/>
        <p:txBody>
          <a:bodyPr/>
          <a:lstStyle/>
          <a:p>
            <a:pPr>
              <a:lnSpc>
                <a:spcPct val="90000"/>
              </a:lnSpc>
            </a:pPr>
            <a:r>
              <a:rPr lang="zh-CN" altLang="en-US" sz="3400" smtClean="0"/>
              <a:t>继承为原则 ：</a:t>
            </a:r>
          </a:p>
          <a:p>
            <a:pPr lvl="1">
              <a:lnSpc>
                <a:spcPct val="90000"/>
              </a:lnSpc>
            </a:pPr>
            <a:r>
              <a:rPr lang="zh-CN" altLang="en-US" sz="2800" smtClean="0"/>
              <a:t>合伙人死亡的，该合伙人的继承人，按照合伙协议约定或者经全体合伙人一致同意，从继承开始之日起，取得该合伙企业的合伙人资格。</a:t>
            </a:r>
          </a:p>
          <a:p>
            <a:pPr>
              <a:lnSpc>
                <a:spcPct val="90000"/>
              </a:lnSpc>
            </a:pPr>
            <a:r>
              <a:rPr lang="zh-CN" altLang="en-US" sz="3400" smtClean="0"/>
              <a:t>退还财产份额为例外：</a:t>
            </a:r>
          </a:p>
          <a:p>
            <a:pPr lvl="1">
              <a:lnSpc>
                <a:spcPct val="90000"/>
              </a:lnSpc>
            </a:pPr>
            <a:r>
              <a:rPr lang="zh-CN" altLang="en-US" sz="2800" smtClean="0"/>
              <a:t>有下列情形之一的，合伙企业应当向合伙人的继承人退还被继承合伙人的财产份额：</a:t>
            </a:r>
          </a:p>
          <a:p>
            <a:pPr lvl="2">
              <a:lnSpc>
                <a:spcPct val="90000"/>
              </a:lnSpc>
            </a:pPr>
            <a:r>
              <a:rPr lang="zh-CN" altLang="en-US" sz="2200" smtClean="0"/>
              <a:t>（</a:t>
            </a:r>
            <a:r>
              <a:rPr lang="en-US" altLang="zh-CN" sz="2200" smtClean="0"/>
              <a:t>1</a:t>
            </a:r>
            <a:r>
              <a:rPr lang="zh-CN" altLang="en-US" sz="2200" smtClean="0"/>
              <a:t>）继承人不愿意成为合伙人；</a:t>
            </a:r>
          </a:p>
          <a:p>
            <a:pPr lvl="2">
              <a:lnSpc>
                <a:spcPct val="90000"/>
              </a:lnSpc>
            </a:pPr>
            <a:r>
              <a:rPr lang="zh-CN" altLang="en-US" sz="2200" smtClean="0"/>
              <a:t>（</a:t>
            </a:r>
            <a:r>
              <a:rPr lang="en-US" altLang="zh-CN" sz="2200" smtClean="0"/>
              <a:t>2</a:t>
            </a:r>
            <a:r>
              <a:rPr lang="zh-CN" altLang="en-US" sz="2200" smtClean="0"/>
              <a:t>）法律规定或者合伙协议约定合伙人必须具有相关资格，而该继承人未取得该资格；</a:t>
            </a:r>
          </a:p>
          <a:p>
            <a:pPr lvl="2">
              <a:lnSpc>
                <a:spcPct val="90000"/>
              </a:lnSpc>
            </a:pPr>
            <a:r>
              <a:rPr lang="zh-CN" altLang="en-US" sz="2200" smtClean="0"/>
              <a:t>（</a:t>
            </a:r>
            <a:r>
              <a:rPr lang="en-US" altLang="zh-CN" sz="2200" smtClean="0"/>
              <a:t>3</a:t>
            </a:r>
            <a:r>
              <a:rPr lang="zh-CN" altLang="en-US" sz="2200" smtClean="0"/>
              <a:t>）合伙协议约定不能成为合伙人的其他情形。</a:t>
            </a:r>
          </a:p>
        </p:txBody>
      </p:sp>
      <p:sp>
        <p:nvSpPr>
          <p:cNvPr id="7885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文本占位符 91138"/>
          <p:cNvSpPr>
            <a:spLocks noGrp="1" noChangeArrowheads="1"/>
          </p:cNvSpPr>
          <p:nvPr>
            <p:ph type="body" idx="1"/>
          </p:nvPr>
        </p:nvSpPr>
        <p:spPr/>
        <p:txBody>
          <a:bodyPr/>
          <a:lstStyle/>
          <a:p>
            <a:pPr>
              <a:lnSpc>
                <a:spcPct val="80000"/>
              </a:lnSpc>
            </a:pPr>
            <a:r>
              <a:rPr lang="zh-CN" altLang="en-US" sz="3000" smtClean="0"/>
              <a:t>甲乙丙为某合伙企业合伙人。甲因车祸死亡，甲的妻子和未成年的儿子依法继承甲的遗产。在甲妻提出继承合伙份的要求时，乙、丙的答复哪些不违反法律规定？</a:t>
            </a:r>
          </a:p>
          <a:p>
            <a:pPr lvl="1">
              <a:lnSpc>
                <a:spcPct val="80000"/>
              </a:lnSpc>
            </a:pPr>
            <a:r>
              <a:rPr lang="en-US" altLang="zh-CN" sz="2400" smtClean="0"/>
              <a:t>A</a:t>
            </a:r>
            <a:r>
              <a:rPr lang="zh-CN" altLang="en-US" sz="2400" smtClean="0"/>
              <a:t>．</a:t>
            </a:r>
            <a:r>
              <a:rPr lang="en-US" altLang="zh-CN" sz="2400" smtClean="0"/>
              <a:t>"</a:t>
            </a:r>
            <a:r>
              <a:rPr lang="zh-CN" altLang="en-US" sz="2400" smtClean="0"/>
              <a:t>合伙协议没有关于继承的约定，我们又不愿意与你共事，所以你不能成为合伙人“</a:t>
            </a:r>
          </a:p>
          <a:p>
            <a:pPr lvl="1">
              <a:lnSpc>
                <a:spcPct val="80000"/>
              </a:lnSpc>
            </a:pPr>
            <a:r>
              <a:rPr lang="en-US" altLang="zh-CN" sz="2400" smtClean="0"/>
              <a:t>B</a:t>
            </a:r>
            <a:r>
              <a:rPr lang="zh-CN" altLang="en-US" sz="2400" smtClean="0"/>
              <a:t>．</a:t>
            </a:r>
            <a:r>
              <a:rPr lang="en-US" altLang="zh-CN" sz="2400" smtClean="0"/>
              <a:t>"</a:t>
            </a:r>
            <a:r>
              <a:rPr lang="zh-CN" altLang="en-US" sz="2400" smtClean="0"/>
              <a:t>我们本来并不反对你儿子成为合伙人，但鉴于你坚持要代他行使权利，因此不同意他成为合伙人。这样，现在只能按退伙处理“</a:t>
            </a:r>
          </a:p>
          <a:p>
            <a:pPr lvl="1">
              <a:lnSpc>
                <a:spcPct val="80000"/>
              </a:lnSpc>
            </a:pPr>
            <a:r>
              <a:rPr lang="en-US" altLang="zh-CN" sz="2400" smtClean="0"/>
              <a:t>C</a:t>
            </a:r>
            <a:r>
              <a:rPr lang="zh-CN" altLang="en-US" sz="2400" smtClean="0"/>
              <a:t>．</a:t>
            </a:r>
            <a:r>
              <a:rPr lang="en-US" altLang="zh-CN" sz="2400" smtClean="0"/>
              <a:t>"</a:t>
            </a:r>
            <a:r>
              <a:rPr lang="zh-CN" altLang="en-US" sz="2400" smtClean="0"/>
              <a:t>如果按退伙处理，我们可以不退还你丈夫出资时投入的房产，而改为退还现金“</a:t>
            </a:r>
          </a:p>
          <a:p>
            <a:pPr lvl="1">
              <a:lnSpc>
                <a:spcPct val="80000"/>
              </a:lnSpc>
            </a:pPr>
            <a:r>
              <a:rPr lang="en-US" altLang="zh-CN" sz="2400" smtClean="0"/>
              <a:t>D</a:t>
            </a:r>
            <a:r>
              <a:rPr lang="zh-CN" altLang="en-US" sz="2400" smtClean="0"/>
              <a:t>．</a:t>
            </a:r>
            <a:r>
              <a:rPr lang="en-US" altLang="zh-CN" sz="2400" smtClean="0"/>
              <a:t>"</a:t>
            </a:r>
            <a:r>
              <a:rPr lang="zh-CN" altLang="en-US" sz="2400" smtClean="0"/>
              <a:t>你丈夫去世</a:t>
            </a:r>
            <a:r>
              <a:rPr lang="zh-CN" altLang="en-US" sz="2400" smtClean="0">
                <a:solidFill>
                  <a:srgbClr val="FF0000"/>
                </a:solidFill>
              </a:rPr>
              <a:t>后</a:t>
            </a:r>
            <a:r>
              <a:rPr lang="zh-CN" altLang="en-US" sz="2400" smtClean="0"/>
              <a:t>，合伙企业管理一度陷于混乱，其间一笔生意失败造成大量亏损。在退伙结算时，你们应分担其中一部分亏损</a:t>
            </a:r>
            <a:r>
              <a:rPr lang="en-US" altLang="zh-CN" sz="2400" smtClean="0"/>
              <a:t>"</a:t>
            </a:r>
          </a:p>
        </p:txBody>
      </p:sp>
      <p:sp>
        <p:nvSpPr>
          <p:cNvPr id="79874" name="标题 91139"/>
          <p:cNvSpPr>
            <a:spLocks noGrp="1" noChangeArrowheads="1"/>
          </p:cNvSpPr>
          <p:nvPr>
            <p:ph type="title"/>
          </p:nvPr>
        </p:nvSpPr>
        <p:spPr/>
        <p:txBody>
          <a:bodyPr/>
          <a:lstStyle/>
          <a:p>
            <a:endParaRPr lang="zh-CN" altLang="zh-CN" smtClean="0"/>
          </a:p>
        </p:txBody>
      </p:sp>
      <p:sp>
        <p:nvSpPr>
          <p:cNvPr id="7987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92161"/>
          <p:cNvSpPr>
            <a:spLocks noGrp="1" noChangeArrowheads="1"/>
          </p:cNvSpPr>
          <p:nvPr>
            <p:ph type="title"/>
          </p:nvPr>
        </p:nvSpPr>
        <p:spPr/>
        <p:txBody>
          <a:bodyPr/>
          <a:lstStyle/>
          <a:p>
            <a:endParaRPr lang="zh-CN" altLang="zh-CN" smtClean="0"/>
          </a:p>
        </p:txBody>
      </p:sp>
      <p:sp>
        <p:nvSpPr>
          <p:cNvPr id="80898" name="文本占位符 92162"/>
          <p:cNvSpPr>
            <a:spLocks noGrp="1" noChangeArrowheads="1"/>
          </p:cNvSpPr>
          <p:nvPr>
            <p:ph type="body" idx="1"/>
          </p:nvPr>
        </p:nvSpPr>
        <p:spPr/>
        <p:txBody>
          <a:bodyPr/>
          <a:lstStyle/>
          <a:p>
            <a:pPr>
              <a:lnSpc>
                <a:spcPct val="80000"/>
              </a:lnSpc>
            </a:pPr>
            <a:r>
              <a:rPr lang="zh-CN" altLang="en-US" sz="3000" smtClean="0"/>
              <a:t>甲乙丙为某合伙企业合伙人。甲因车祸死亡，甲的妻子和未成年的儿子依法继承甲的遗产。在甲妻提出继承合伙份的要求时，乙、丙的答复哪些不违反法律规定？</a:t>
            </a:r>
          </a:p>
          <a:p>
            <a:pPr lvl="1">
              <a:lnSpc>
                <a:spcPct val="80000"/>
              </a:lnSpc>
            </a:pPr>
            <a:r>
              <a:rPr lang="en-US" altLang="zh-CN" sz="2400" smtClean="0">
                <a:solidFill>
                  <a:srgbClr val="FF0000"/>
                </a:solidFill>
              </a:rPr>
              <a:t>A</a:t>
            </a:r>
            <a:r>
              <a:rPr lang="zh-CN" altLang="en-US" sz="2400" smtClean="0">
                <a:solidFill>
                  <a:srgbClr val="FF0000"/>
                </a:solidFill>
              </a:rPr>
              <a:t>．</a:t>
            </a:r>
            <a:r>
              <a:rPr lang="en-US" altLang="zh-CN" sz="2400" smtClean="0">
                <a:solidFill>
                  <a:srgbClr val="FF0000"/>
                </a:solidFill>
              </a:rPr>
              <a:t>"</a:t>
            </a:r>
            <a:r>
              <a:rPr lang="zh-CN" altLang="en-US" sz="2400" smtClean="0">
                <a:solidFill>
                  <a:srgbClr val="FF0000"/>
                </a:solidFill>
              </a:rPr>
              <a:t>合伙协议没有关于继承的约定，我们又不愿意与你共事，所以你不能成为合伙人“</a:t>
            </a:r>
          </a:p>
          <a:p>
            <a:pPr lvl="1">
              <a:lnSpc>
                <a:spcPct val="80000"/>
              </a:lnSpc>
            </a:pPr>
            <a:r>
              <a:rPr lang="en-US" altLang="zh-CN" sz="2400" smtClean="0">
                <a:solidFill>
                  <a:srgbClr val="FF0000"/>
                </a:solidFill>
              </a:rPr>
              <a:t>B</a:t>
            </a:r>
            <a:r>
              <a:rPr lang="zh-CN" altLang="en-US" sz="2400" smtClean="0">
                <a:solidFill>
                  <a:srgbClr val="FF0000"/>
                </a:solidFill>
              </a:rPr>
              <a:t>．</a:t>
            </a:r>
            <a:r>
              <a:rPr lang="en-US" altLang="zh-CN" sz="2400" smtClean="0">
                <a:solidFill>
                  <a:srgbClr val="FF0000"/>
                </a:solidFill>
              </a:rPr>
              <a:t>"</a:t>
            </a:r>
            <a:r>
              <a:rPr lang="zh-CN" altLang="en-US" sz="2400" smtClean="0">
                <a:solidFill>
                  <a:srgbClr val="FF0000"/>
                </a:solidFill>
              </a:rPr>
              <a:t>我们本来并不反对你儿子成为合伙人，但鉴于你坚持要代他行使权利，因此不同意他成为合伙人。这样，现在只能按退伙处理“</a:t>
            </a:r>
          </a:p>
          <a:p>
            <a:pPr lvl="1">
              <a:lnSpc>
                <a:spcPct val="80000"/>
              </a:lnSpc>
            </a:pPr>
            <a:r>
              <a:rPr lang="en-US" altLang="zh-CN" sz="2400" smtClean="0">
                <a:solidFill>
                  <a:srgbClr val="FF0000"/>
                </a:solidFill>
              </a:rPr>
              <a:t>C</a:t>
            </a:r>
            <a:r>
              <a:rPr lang="zh-CN" altLang="en-US" sz="2400" smtClean="0">
                <a:solidFill>
                  <a:srgbClr val="FF0000"/>
                </a:solidFill>
              </a:rPr>
              <a:t>．</a:t>
            </a:r>
            <a:r>
              <a:rPr lang="en-US" altLang="zh-CN" sz="2400" smtClean="0">
                <a:solidFill>
                  <a:srgbClr val="FF0000"/>
                </a:solidFill>
              </a:rPr>
              <a:t>"</a:t>
            </a:r>
            <a:r>
              <a:rPr lang="zh-CN" altLang="en-US" sz="2400" smtClean="0">
                <a:solidFill>
                  <a:srgbClr val="FF0000"/>
                </a:solidFill>
              </a:rPr>
              <a:t>如果按退伙处理，我们可以不退还你丈夫出资时投入的房产，而改为退还现金“</a:t>
            </a:r>
          </a:p>
          <a:p>
            <a:pPr lvl="1">
              <a:lnSpc>
                <a:spcPct val="80000"/>
              </a:lnSpc>
            </a:pPr>
            <a:r>
              <a:rPr lang="en-US" altLang="zh-CN" sz="2400" smtClean="0"/>
              <a:t>D</a:t>
            </a:r>
            <a:r>
              <a:rPr lang="zh-CN" altLang="en-US" sz="2400" smtClean="0"/>
              <a:t>．</a:t>
            </a:r>
            <a:r>
              <a:rPr lang="en-US" altLang="zh-CN" sz="2400" smtClean="0"/>
              <a:t>"</a:t>
            </a:r>
            <a:r>
              <a:rPr lang="zh-CN" altLang="en-US" sz="2400" smtClean="0"/>
              <a:t>你丈夫去世后，合伙企业管理一度陷于混乱，其间一笔生意失败造成大量亏损。在退伙结算时，你们应分担其中一部分亏损</a:t>
            </a:r>
            <a:r>
              <a:rPr lang="en-US" altLang="zh-CN" sz="2400" smtClean="0"/>
              <a:t>"</a:t>
            </a:r>
          </a:p>
        </p:txBody>
      </p:sp>
      <p:sp>
        <p:nvSpPr>
          <p:cNvPr id="8089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8195"/>
          <p:cNvSpPr>
            <a:spLocks noGrp="1" noChangeArrowheads="1"/>
          </p:cNvSpPr>
          <p:nvPr>
            <p:ph type="ctrTitle"/>
          </p:nvPr>
        </p:nvSpPr>
        <p:spPr/>
        <p:txBody>
          <a:bodyPr/>
          <a:lstStyle/>
          <a:p>
            <a:r>
              <a:rPr lang="zh-CN" altLang="en-US" smtClean="0">
                <a:latin typeface="华文中宋" pitchFamily="2" charset="-122"/>
                <a:ea typeface="华文中宋" pitchFamily="2" charset="-122"/>
              </a:rPr>
              <a:t>第三节 有限合伙企业</a:t>
            </a:r>
          </a:p>
        </p:txBody>
      </p:sp>
      <p:sp>
        <p:nvSpPr>
          <p:cNvPr id="81922"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zh-CN" alt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5841"/>
          <p:cNvSpPr>
            <a:spLocks noGrp="1"/>
          </p:cNvSpPr>
          <p:nvPr>
            <p:ph type="title"/>
          </p:nvPr>
        </p:nvSpPr>
        <p:spPr/>
        <p:txBody>
          <a:bodyPr/>
          <a:lstStyle/>
          <a:p>
            <a:r>
              <a:rPr lang="zh-CN" altLang="en-US" sz="2800" b="1" noProof="1">
                <a:effectLst>
                  <a:outerShdw blurRad="38100" dist="38100" dir="2700000">
                    <a:srgbClr val="C0C0C0"/>
                  </a:outerShdw>
                </a:effectLst>
                <a:latin typeface="黑体" pitchFamily="2" charset="-122"/>
                <a:ea typeface="黑体" pitchFamily="2" charset="-122"/>
              </a:rPr>
              <a:t>一、有限合伙企业的设立</a:t>
            </a:r>
          </a:p>
        </p:txBody>
      </p:sp>
      <p:sp>
        <p:nvSpPr>
          <p:cNvPr id="82946" name="文本占位符 35842"/>
          <p:cNvSpPr>
            <a:spLocks noGrp="1" noChangeArrowheads="1"/>
          </p:cNvSpPr>
          <p:nvPr>
            <p:ph type="body" idx="1"/>
          </p:nvPr>
        </p:nvSpPr>
        <p:spPr/>
        <p:txBody>
          <a:bodyPr/>
          <a:lstStyle/>
          <a:p>
            <a:r>
              <a:rPr lang="zh-CN" altLang="en-US" sz="3400" smtClean="0"/>
              <a:t>合伙人</a:t>
            </a:r>
          </a:p>
          <a:p>
            <a:pPr lvl="1"/>
            <a:r>
              <a:rPr lang="zh-CN" altLang="en-US" sz="2800" smtClean="0"/>
              <a:t>人数</a:t>
            </a:r>
          </a:p>
          <a:p>
            <a:pPr lvl="2"/>
            <a:r>
              <a:rPr lang="zh-CN" altLang="en-US" sz="2200" smtClean="0"/>
              <a:t>二个以上</a:t>
            </a:r>
            <a:r>
              <a:rPr lang="zh-CN" altLang="en-US" sz="2200" u="sng" smtClean="0">
                <a:solidFill>
                  <a:srgbClr val="FF0000"/>
                </a:solidFill>
              </a:rPr>
              <a:t>五十个以下</a:t>
            </a:r>
            <a:r>
              <a:rPr lang="zh-CN" altLang="en-US" sz="2200" smtClean="0"/>
              <a:t>（</a:t>
            </a:r>
            <a:r>
              <a:rPr lang="en-US" altLang="zh-CN" sz="2200" smtClean="0"/>
              <a:t>2-</a:t>
            </a:r>
            <a:r>
              <a:rPr lang="en-US" altLang="zh-CN" sz="2200" smtClean="0">
                <a:solidFill>
                  <a:srgbClr val="FF0000"/>
                </a:solidFill>
              </a:rPr>
              <a:t>50</a:t>
            </a:r>
            <a:r>
              <a:rPr lang="zh-CN" altLang="en-US" sz="2200" smtClean="0"/>
              <a:t>）</a:t>
            </a:r>
          </a:p>
          <a:p>
            <a:pPr lvl="1"/>
            <a:r>
              <a:rPr lang="zh-CN" altLang="en-US" sz="2800" smtClean="0"/>
              <a:t>合伙人的限制</a:t>
            </a:r>
          </a:p>
          <a:p>
            <a:pPr lvl="2"/>
            <a:r>
              <a:rPr lang="zh-CN" altLang="en-US" sz="2200" smtClean="0"/>
              <a:t>至少应当有一个普通合伙人；</a:t>
            </a:r>
          </a:p>
          <a:p>
            <a:pPr lvl="2"/>
            <a:r>
              <a:rPr lang="zh-CN" altLang="en-US" sz="2200" smtClean="0"/>
              <a:t>国有独资公司、国有企业、上市公司以及公益性的事业单位、社会团体不得成为普通合伙人。</a:t>
            </a:r>
          </a:p>
          <a:p>
            <a:pPr lvl="1"/>
            <a:r>
              <a:rPr lang="zh-CN" altLang="en-US" sz="2800" smtClean="0"/>
              <a:t>合伙人的放宽</a:t>
            </a:r>
          </a:p>
          <a:p>
            <a:pPr lvl="2"/>
            <a:r>
              <a:rPr lang="zh-CN" altLang="en-US" sz="2200" u="sng" smtClean="0">
                <a:solidFill>
                  <a:srgbClr val="FF0000"/>
                </a:solidFill>
              </a:rPr>
              <a:t>没有规定：</a:t>
            </a:r>
            <a:r>
              <a:rPr lang="zh-CN" altLang="en-US" sz="2200" smtClean="0">
                <a:solidFill>
                  <a:schemeClr val="hlink"/>
                </a:solidFill>
              </a:rPr>
              <a:t>合伙人为自然人，应具有完全民事行为能力</a:t>
            </a:r>
          </a:p>
        </p:txBody>
      </p:sp>
      <p:sp>
        <p:nvSpPr>
          <p:cNvPr id="8294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11617"/>
          <p:cNvSpPr>
            <a:spLocks noGrp="1" noChangeArrowheads="1"/>
          </p:cNvSpPr>
          <p:nvPr>
            <p:ph type="title"/>
          </p:nvPr>
        </p:nvSpPr>
        <p:spPr/>
        <p:txBody>
          <a:bodyPr/>
          <a:lstStyle/>
          <a:p>
            <a:endParaRPr lang="zh-CN" altLang="zh-CN" smtClean="0"/>
          </a:p>
        </p:txBody>
      </p:sp>
      <p:sp>
        <p:nvSpPr>
          <p:cNvPr id="83970" name="文本占位符 111618"/>
          <p:cNvSpPr>
            <a:spLocks noGrp="1" noChangeArrowheads="1"/>
          </p:cNvSpPr>
          <p:nvPr>
            <p:ph type="body" idx="1"/>
          </p:nvPr>
        </p:nvSpPr>
        <p:spPr>
          <a:xfrm>
            <a:off x="304800" y="1447800"/>
            <a:ext cx="8534400" cy="4949825"/>
          </a:xfrm>
        </p:spPr>
        <p:txBody>
          <a:bodyPr/>
          <a:lstStyle/>
          <a:p>
            <a:r>
              <a:rPr lang="zh-CN" altLang="en-US" smtClean="0"/>
              <a:t>合伙协议</a:t>
            </a:r>
          </a:p>
          <a:p>
            <a:pPr lvl="1"/>
            <a:r>
              <a:rPr lang="zh-CN" altLang="en-US" smtClean="0"/>
              <a:t>补充 ：还应有下列内容</a:t>
            </a:r>
          </a:p>
          <a:p>
            <a:pPr lvl="2"/>
            <a:r>
              <a:rPr lang="zh-CN" altLang="en-US" smtClean="0"/>
              <a:t>（</a:t>
            </a:r>
            <a:r>
              <a:rPr lang="en-US" altLang="zh-CN" smtClean="0"/>
              <a:t>1</a:t>
            </a:r>
            <a:r>
              <a:rPr lang="zh-CN" altLang="en-US" smtClean="0"/>
              <a:t>）普通合伙人和有限合伙人的姓名或者名称、住所；</a:t>
            </a:r>
          </a:p>
          <a:p>
            <a:pPr lvl="2"/>
            <a:r>
              <a:rPr lang="zh-CN" altLang="en-US" smtClean="0"/>
              <a:t>（</a:t>
            </a:r>
            <a:r>
              <a:rPr lang="en-US" altLang="zh-CN" smtClean="0"/>
              <a:t>2</a:t>
            </a:r>
            <a:r>
              <a:rPr lang="zh-CN" altLang="en-US" smtClean="0"/>
              <a:t>）执行事务合伙人应具备的条件和选择程序；</a:t>
            </a:r>
          </a:p>
          <a:p>
            <a:pPr lvl="2"/>
            <a:r>
              <a:rPr lang="zh-CN" altLang="en-US" smtClean="0"/>
              <a:t>（</a:t>
            </a:r>
            <a:r>
              <a:rPr lang="en-US" altLang="zh-CN" smtClean="0"/>
              <a:t>3</a:t>
            </a:r>
            <a:r>
              <a:rPr lang="zh-CN" altLang="en-US" smtClean="0"/>
              <a:t>）执行事务合伙人权限与违约处理办法；</a:t>
            </a:r>
          </a:p>
          <a:p>
            <a:pPr lvl="2"/>
            <a:r>
              <a:rPr lang="zh-CN" altLang="en-US" smtClean="0"/>
              <a:t>（</a:t>
            </a:r>
            <a:r>
              <a:rPr lang="en-US" altLang="zh-CN" smtClean="0"/>
              <a:t>4</a:t>
            </a:r>
            <a:r>
              <a:rPr lang="zh-CN" altLang="en-US" smtClean="0"/>
              <a:t>）执行事务合伙人的除名条件和更换程序；</a:t>
            </a:r>
          </a:p>
          <a:p>
            <a:pPr lvl="2"/>
            <a:r>
              <a:rPr lang="zh-CN" altLang="en-US" smtClean="0"/>
              <a:t>（</a:t>
            </a:r>
            <a:r>
              <a:rPr lang="en-US" altLang="zh-CN" smtClean="0"/>
              <a:t>5</a:t>
            </a:r>
            <a:r>
              <a:rPr lang="zh-CN" altLang="en-US" smtClean="0"/>
              <a:t>）有限合伙人入伙、退伙的条件、程序以及相关责任；</a:t>
            </a:r>
          </a:p>
          <a:p>
            <a:pPr lvl="2"/>
            <a:r>
              <a:rPr lang="zh-CN" altLang="en-US" smtClean="0"/>
              <a:t>（</a:t>
            </a:r>
            <a:r>
              <a:rPr lang="en-US" altLang="zh-CN" smtClean="0"/>
              <a:t>6</a:t>
            </a:r>
            <a:r>
              <a:rPr lang="zh-CN" altLang="en-US" smtClean="0"/>
              <a:t>）有限合伙人和普通合伙人相互转变程序。</a:t>
            </a:r>
          </a:p>
        </p:txBody>
      </p:sp>
      <p:sp>
        <p:nvSpPr>
          <p:cNvPr id="8397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08545"/>
          <p:cNvSpPr>
            <a:spLocks noGrp="1" noChangeArrowheads="1"/>
          </p:cNvSpPr>
          <p:nvPr>
            <p:ph type="title"/>
          </p:nvPr>
        </p:nvSpPr>
        <p:spPr/>
        <p:txBody>
          <a:bodyPr/>
          <a:lstStyle/>
          <a:p>
            <a:endParaRPr lang="zh-CN" altLang="zh-CN" smtClean="0"/>
          </a:p>
        </p:txBody>
      </p:sp>
      <p:sp>
        <p:nvSpPr>
          <p:cNvPr id="84994" name="文本占位符 108546"/>
          <p:cNvSpPr>
            <a:spLocks noGrp="1" noChangeArrowheads="1"/>
          </p:cNvSpPr>
          <p:nvPr>
            <p:ph type="body" idx="1"/>
          </p:nvPr>
        </p:nvSpPr>
        <p:spPr/>
        <p:txBody>
          <a:bodyPr/>
          <a:lstStyle/>
          <a:p>
            <a:r>
              <a:rPr lang="zh-CN" altLang="en-US" smtClean="0"/>
              <a:t>合伙人出资</a:t>
            </a:r>
          </a:p>
          <a:p>
            <a:pPr lvl="1"/>
            <a:r>
              <a:rPr lang="zh-CN" altLang="en-US" smtClean="0"/>
              <a:t>有限合伙人不得以劳务出资。</a:t>
            </a:r>
          </a:p>
          <a:p>
            <a:pPr lvl="1"/>
            <a:r>
              <a:rPr lang="zh-CN" altLang="en-US" smtClean="0"/>
              <a:t>有限合伙人应当按照合伙协议的约定按期足额缴纳出资；未按期足额缴纳的，应当承担补缴义务，并对其他合伙人承担违约责任。</a:t>
            </a:r>
          </a:p>
        </p:txBody>
      </p:sp>
      <p:sp>
        <p:nvSpPr>
          <p:cNvPr id="8499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79201"/>
          <p:cNvSpPr>
            <a:spLocks noGrp="1" noChangeArrowheads="1"/>
          </p:cNvSpPr>
          <p:nvPr>
            <p:ph type="title"/>
          </p:nvPr>
        </p:nvSpPr>
        <p:spPr>
          <a:xfrm>
            <a:off x="1447800" y="274638"/>
            <a:ext cx="7305675" cy="60325"/>
          </a:xfrm>
        </p:spPr>
        <p:txBody>
          <a:bodyPr/>
          <a:lstStyle/>
          <a:p>
            <a:endParaRPr lang="zh-CN" altLang="zh-CN" sz="4000" smtClean="0"/>
          </a:p>
        </p:txBody>
      </p:sp>
      <p:sp>
        <p:nvSpPr>
          <p:cNvPr id="179203" name="文本占位符 179202"/>
          <p:cNvSpPr>
            <a:spLocks noGrp="1" noChangeArrowheads="1"/>
          </p:cNvSpPr>
          <p:nvPr>
            <p:ph type="body" idx="1"/>
          </p:nvPr>
        </p:nvSpPr>
        <p:spPr>
          <a:xfrm>
            <a:off x="395288" y="1524000"/>
            <a:ext cx="8291512" cy="4602163"/>
          </a:xfrm>
        </p:spPr>
        <p:txBody>
          <a:bodyPr/>
          <a:lstStyle/>
          <a:p>
            <a:r>
              <a:rPr lang="zh-CN" altLang="en-US" sz="2400" b="0" smtClean="0"/>
              <a:t>合伙企业与有限公司的区别（案例）：</a:t>
            </a:r>
          </a:p>
          <a:p>
            <a:r>
              <a:rPr lang="en-US" altLang="zh-CN" sz="2400" b="0" smtClean="0"/>
              <a:t>AB</a:t>
            </a:r>
            <a:r>
              <a:rPr lang="zh-CN" altLang="en-US" sz="2400" b="0" smtClean="0"/>
              <a:t>成立一有限公司，各出资</a:t>
            </a:r>
            <a:r>
              <a:rPr lang="en-US" altLang="zh-CN" sz="2400" b="0" smtClean="0"/>
              <a:t>10</a:t>
            </a:r>
            <a:r>
              <a:rPr lang="zh-CN" altLang="en-US" sz="2400" b="0" smtClean="0"/>
              <a:t>万元，</a:t>
            </a:r>
            <a:r>
              <a:rPr lang="en-US" altLang="zh-CN" sz="2400" b="0" smtClean="0"/>
              <a:t>AB</a:t>
            </a:r>
            <a:r>
              <a:rPr lang="zh-CN" altLang="en-US" sz="2400" b="0" smtClean="0"/>
              <a:t>有个人财产</a:t>
            </a:r>
            <a:r>
              <a:rPr lang="en-US" altLang="zh-CN" sz="2400" b="0" smtClean="0"/>
              <a:t>100</a:t>
            </a:r>
            <a:r>
              <a:rPr lang="zh-CN" altLang="en-US" sz="2400" b="0" smtClean="0"/>
              <a:t>万，后有限公司经营不善，负债</a:t>
            </a:r>
            <a:r>
              <a:rPr lang="en-US" altLang="zh-CN" sz="2400" b="0" smtClean="0"/>
              <a:t>100</a:t>
            </a:r>
            <a:r>
              <a:rPr lang="zh-CN" altLang="en-US" sz="2400" b="0" smtClean="0"/>
              <a:t>万，最终被宣布破产。</a:t>
            </a:r>
            <a:r>
              <a:rPr lang="en-US" altLang="zh-CN" sz="2400" b="0" smtClean="0"/>
              <a:t>AB</a:t>
            </a:r>
            <a:r>
              <a:rPr lang="zh-CN" altLang="en-US" sz="2400" b="0" smtClean="0"/>
              <a:t>如何对有限公司的债务承担责任？</a:t>
            </a:r>
          </a:p>
          <a:p>
            <a:endParaRPr lang="zh-CN" altLang="en-US" sz="2400" b="0" smtClean="0"/>
          </a:p>
          <a:p>
            <a:r>
              <a:rPr lang="en-US" altLang="zh-CN" sz="2400" b="0" smtClean="0"/>
              <a:t>AB</a:t>
            </a:r>
            <a:r>
              <a:rPr lang="zh-CN" altLang="en-US" sz="2400" b="0" smtClean="0"/>
              <a:t>为一合伙企业，各出资</a:t>
            </a:r>
            <a:r>
              <a:rPr lang="en-US" altLang="zh-CN" sz="2400" b="0" smtClean="0"/>
              <a:t>10</a:t>
            </a:r>
            <a:r>
              <a:rPr lang="zh-CN" altLang="en-US" sz="2400" b="0" smtClean="0"/>
              <a:t>万元，</a:t>
            </a:r>
            <a:r>
              <a:rPr lang="en-US" altLang="zh-CN" sz="2400" b="0" smtClean="0"/>
              <a:t>AB</a:t>
            </a:r>
            <a:r>
              <a:rPr lang="zh-CN" altLang="en-US" sz="2400" b="0" smtClean="0"/>
              <a:t>有个人财产</a:t>
            </a:r>
            <a:r>
              <a:rPr lang="en-US" altLang="zh-CN" sz="2400" b="0" smtClean="0"/>
              <a:t>100</a:t>
            </a:r>
            <a:r>
              <a:rPr lang="zh-CN" altLang="en-US" sz="2400" b="0" smtClean="0"/>
              <a:t>万，后有限公司经营不善，最终解散。</a:t>
            </a:r>
            <a:r>
              <a:rPr lang="en-US" altLang="zh-CN" sz="2400" b="0" smtClean="0"/>
              <a:t>AB</a:t>
            </a:r>
            <a:r>
              <a:rPr lang="zh-CN" altLang="en-US" sz="2400" b="0" smtClean="0"/>
              <a:t>如何对合伙企业承担责任？</a:t>
            </a:r>
          </a:p>
          <a:p>
            <a:endParaRPr lang="zh-CN" altLang="en-US" sz="2400" b="0" smtClean="0"/>
          </a:p>
        </p:txBody>
      </p:sp>
      <p:sp>
        <p:nvSpPr>
          <p:cNvPr id="1229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3">
                                            <p:txEl>
                                              <p:pRg st="3" end="3"/>
                                            </p:txEl>
                                          </p:spTgt>
                                        </p:tgtEl>
                                        <p:attrNameLst>
                                          <p:attrName>style.visibility</p:attrName>
                                        </p:attrNameLst>
                                      </p:cBhvr>
                                      <p:to>
                                        <p:strVal val="visible"/>
                                      </p:to>
                                    </p:set>
                                    <p:anim calcmode="lin" valueType="num">
                                      <p:cBhvr additive="base">
                                        <p:cTn id="7" dur="500" fill="hold"/>
                                        <p:tgtEl>
                                          <p:spTgt spid="17920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10593"/>
          <p:cNvSpPr>
            <a:spLocks noGrp="1" noChangeArrowheads="1"/>
          </p:cNvSpPr>
          <p:nvPr>
            <p:ph type="title"/>
          </p:nvPr>
        </p:nvSpPr>
        <p:spPr/>
        <p:txBody>
          <a:bodyPr/>
          <a:lstStyle/>
          <a:p>
            <a:endParaRPr lang="zh-CN" altLang="zh-CN" smtClean="0"/>
          </a:p>
        </p:txBody>
      </p:sp>
      <p:sp>
        <p:nvSpPr>
          <p:cNvPr id="86018" name="文本占位符 110594"/>
          <p:cNvSpPr>
            <a:spLocks noGrp="1" noChangeArrowheads="1"/>
          </p:cNvSpPr>
          <p:nvPr>
            <p:ph type="body" idx="1"/>
          </p:nvPr>
        </p:nvSpPr>
        <p:spPr/>
        <p:txBody>
          <a:bodyPr/>
          <a:lstStyle/>
          <a:p>
            <a:r>
              <a:rPr lang="zh-CN" altLang="en-US" smtClean="0"/>
              <a:t>企业名称和生产经营场所</a:t>
            </a:r>
          </a:p>
          <a:p>
            <a:pPr lvl="1"/>
            <a:r>
              <a:rPr lang="zh-CN" altLang="en-US" smtClean="0"/>
              <a:t>名称：应当标明“有限合伙”字样。</a:t>
            </a:r>
          </a:p>
          <a:p>
            <a:pPr lvl="1"/>
            <a:r>
              <a:rPr lang="zh-CN" altLang="en-US" smtClean="0"/>
              <a:t>经营场所：应当有正常的生产经营场所。</a:t>
            </a:r>
          </a:p>
        </p:txBody>
      </p:sp>
      <p:sp>
        <p:nvSpPr>
          <p:cNvPr id="8601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9457"/>
          <p:cNvSpPr>
            <a:spLocks noGrp="1"/>
          </p:cNvSpPr>
          <p:nvPr>
            <p:ph type="title"/>
          </p:nvPr>
        </p:nvSpPr>
        <p:spPr/>
        <p:txBody>
          <a:bodyPr/>
          <a:lstStyle/>
          <a:p>
            <a:r>
              <a:rPr lang="zh-CN" altLang="en-US" sz="2800" b="1" noProof="1">
                <a:effectLst>
                  <a:outerShdw blurRad="38100" dist="38100" dir="2700000">
                    <a:srgbClr val="C0C0C0"/>
                  </a:outerShdw>
                </a:effectLst>
                <a:latin typeface="黑体" pitchFamily="2" charset="-122"/>
                <a:ea typeface="黑体" pitchFamily="2" charset="-122"/>
              </a:rPr>
              <a:t>二、有限合伙企业的经营</a:t>
            </a:r>
          </a:p>
        </p:txBody>
      </p:sp>
      <p:sp>
        <p:nvSpPr>
          <p:cNvPr id="87042" name="文本占位符 19458"/>
          <p:cNvSpPr>
            <a:spLocks noGrp="1" noChangeArrowheads="1"/>
          </p:cNvSpPr>
          <p:nvPr>
            <p:ph type="body" idx="1"/>
          </p:nvPr>
        </p:nvSpPr>
        <p:spPr/>
        <p:txBody>
          <a:bodyPr/>
          <a:lstStyle/>
          <a:p>
            <a:r>
              <a:rPr lang="zh-CN" altLang="en-US" smtClean="0"/>
              <a:t>合伙事务执行方式</a:t>
            </a:r>
          </a:p>
          <a:p>
            <a:pPr lvl="1"/>
            <a:r>
              <a:rPr lang="zh-CN" altLang="en-US" smtClean="0"/>
              <a:t>普通合伙人执行合伙事务。</a:t>
            </a:r>
          </a:p>
          <a:p>
            <a:pPr lvl="1"/>
            <a:r>
              <a:rPr lang="zh-CN" altLang="en-US" smtClean="0"/>
              <a:t>有限合伙人不执行合伙事务，不得对外代表有限合伙企业。</a:t>
            </a:r>
          </a:p>
        </p:txBody>
      </p:sp>
      <p:sp>
        <p:nvSpPr>
          <p:cNvPr id="8704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14689"/>
          <p:cNvSpPr>
            <a:spLocks noGrp="1" noChangeArrowheads="1"/>
          </p:cNvSpPr>
          <p:nvPr>
            <p:ph type="title"/>
          </p:nvPr>
        </p:nvSpPr>
        <p:spPr/>
        <p:txBody>
          <a:bodyPr/>
          <a:lstStyle/>
          <a:p>
            <a:endParaRPr lang="zh-CN" altLang="zh-CN" smtClean="0"/>
          </a:p>
        </p:txBody>
      </p:sp>
      <p:sp>
        <p:nvSpPr>
          <p:cNvPr id="88066" name="文本占位符 114690"/>
          <p:cNvSpPr>
            <a:spLocks noGrp="1" noChangeArrowheads="1"/>
          </p:cNvSpPr>
          <p:nvPr>
            <p:ph type="body" idx="1"/>
          </p:nvPr>
        </p:nvSpPr>
        <p:spPr>
          <a:xfrm>
            <a:off x="457200" y="1447800"/>
            <a:ext cx="8382000" cy="4949825"/>
          </a:xfrm>
        </p:spPr>
        <p:txBody>
          <a:bodyPr/>
          <a:lstStyle/>
          <a:p>
            <a:r>
              <a:rPr lang="zh-CN" altLang="en-US" smtClean="0"/>
              <a:t>有限合伙人擅自代表企业交易的后果</a:t>
            </a:r>
          </a:p>
          <a:p>
            <a:pPr lvl="1"/>
            <a:r>
              <a:rPr lang="zh-CN" altLang="en-US" smtClean="0"/>
              <a:t>第三人</a:t>
            </a:r>
            <a:r>
              <a:rPr lang="zh-CN" altLang="en-US" smtClean="0">
                <a:solidFill>
                  <a:srgbClr val="FF0000"/>
                </a:solidFill>
              </a:rPr>
              <a:t>有理由相信</a:t>
            </a:r>
            <a:r>
              <a:rPr lang="zh-CN" altLang="en-US" smtClean="0"/>
              <a:t>有限合伙人为普通合伙人并与其交易的，该有限合伙人对</a:t>
            </a:r>
            <a:r>
              <a:rPr lang="zh-CN" altLang="en-US" smtClean="0">
                <a:solidFill>
                  <a:srgbClr val="FF0000"/>
                </a:solidFill>
              </a:rPr>
              <a:t>该笔交易</a:t>
            </a:r>
            <a:r>
              <a:rPr lang="zh-CN" altLang="en-US" smtClean="0"/>
              <a:t>承担与普通合伙人</a:t>
            </a:r>
            <a:r>
              <a:rPr lang="zh-CN" altLang="en-US" smtClean="0">
                <a:solidFill>
                  <a:srgbClr val="FF0000"/>
                </a:solidFill>
              </a:rPr>
              <a:t>同样的责任</a:t>
            </a:r>
            <a:r>
              <a:rPr lang="zh-CN" altLang="en-US" smtClean="0"/>
              <a:t>。</a:t>
            </a:r>
            <a:r>
              <a:rPr lang="zh-CN" altLang="en-US" sz="2400" smtClean="0"/>
              <a:t>（对外）</a:t>
            </a:r>
          </a:p>
          <a:p>
            <a:pPr lvl="1"/>
            <a:r>
              <a:rPr lang="zh-CN" altLang="en-US" smtClean="0"/>
              <a:t>有限合伙人</a:t>
            </a:r>
            <a:r>
              <a:rPr lang="zh-CN" altLang="en-US" smtClean="0">
                <a:solidFill>
                  <a:srgbClr val="FF0000"/>
                </a:solidFill>
              </a:rPr>
              <a:t>未经授权</a:t>
            </a:r>
            <a:r>
              <a:rPr lang="zh-CN" altLang="en-US" smtClean="0"/>
              <a:t>以有限合伙企业名义与他人进行交易，给有限合伙企业或者其他合伙人造成损失的，该有限合伙人应当承担</a:t>
            </a:r>
            <a:r>
              <a:rPr lang="zh-CN" altLang="en-US" smtClean="0">
                <a:solidFill>
                  <a:srgbClr val="FF0000"/>
                </a:solidFill>
              </a:rPr>
              <a:t>赔偿责任</a:t>
            </a:r>
            <a:r>
              <a:rPr lang="zh-CN" altLang="en-US" smtClean="0"/>
              <a:t>。</a:t>
            </a:r>
            <a:r>
              <a:rPr lang="zh-CN" altLang="en-US" sz="2400" smtClean="0"/>
              <a:t>（对内）</a:t>
            </a:r>
          </a:p>
        </p:txBody>
      </p:sp>
      <p:sp>
        <p:nvSpPr>
          <p:cNvPr id="8806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15713"/>
          <p:cNvSpPr>
            <a:spLocks noGrp="1" noChangeArrowheads="1"/>
          </p:cNvSpPr>
          <p:nvPr>
            <p:ph type="title"/>
          </p:nvPr>
        </p:nvSpPr>
        <p:spPr/>
        <p:txBody>
          <a:bodyPr/>
          <a:lstStyle/>
          <a:p>
            <a:endParaRPr lang="zh-CN" altLang="zh-CN" smtClean="0"/>
          </a:p>
        </p:txBody>
      </p:sp>
      <p:sp>
        <p:nvSpPr>
          <p:cNvPr id="89090" name="文本占位符 115714"/>
          <p:cNvSpPr>
            <a:spLocks noGrp="1" noChangeArrowheads="1"/>
          </p:cNvSpPr>
          <p:nvPr>
            <p:ph type="body" idx="1"/>
          </p:nvPr>
        </p:nvSpPr>
        <p:spPr>
          <a:xfrm>
            <a:off x="228600" y="1447800"/>
            <a:ext cx="8610600" cy="4949825"/>
          </a:xfrm>
        </p:spPr>
        <p:txBody>
          <a:bodyPr/>
          <a:lstStyle/>
          <a:p>
            <a:pPr>
              <a:lnSpc>
                <a:spcPct val="80000"/>
              </a:lnSpc>
            </a:pPr>
            <a:r>
              <a:rPr lang="zh-CN" altLang="en-US" sz="3000" smtClean="0">
                <a:solidFill>
                  <a:schemeClr val="folHlink"/>
                </a:solidFill>
              </a:rPr>
              <a:t>有限合伙人对合伙事务的参与权监督权：</a:t>
            </a:r>
            <a:endParaRPr lang="zh-CN" altLang="en-US" sz="2800" smtClean="0">
              <a:solidFill>
                <a:schemeClr val="folHlink"/>
              </a:solidFill>
            </a:endParaRPr>
          </a:p>
          <a:p>
            <a:pPr lvl="1">
              <a:lnSpc>
                <a:spcPct val="80000"/>
              </a:lnSpc>
            </a:pPr>
            <a:r>
              <a:rPr lang="zh-CN" altLang="en-US" sz="2400" smtClean="0"/>
              <a:t>（一）</a:t>
            </a:r>
            <a:r>
              <a:rPr lang="zh-CN" altLang="en-US" sz="2400" u="sng" smtClean="0">
                <a:solidFill>
                  <a:schemeClr val="tx2"/>
                </a:solidFill>
              </a:rPr>
              <a:t>参与决定</a:t>
            </a:r>
            <a:r>
              <a:rPr lang="zh-CN" altLang="en-US" sz="2400" smtClean="0"/>
              <a:t>普通合伙人入伙、退伙；</a:t>
            </a:r>
          </a:p>
          <a:p>
            <a:pPr lvl="1">
              <a:lnSpc>
                <a:spcPct val="80000"/>
              </a:lnSpc>
            </a:pPr>
            <a:r>
              <a:rPr lang="zh-CN" altLang="en-US" sz="2400" smtClean="0"/>
              <a:t>（二）对企业的经营管理提出</a:t>
            </a:r>
            <a:r>
              <a:rPr lang="zh-CN" altLang="en-US" sz="2400" u="sng" smtClean="0">
                <a:solidFill>
                  <a:schemeClr val="tx2"/>
                </a:solidFill>
              </a:rPr>
              <a:t>建议</a:t>
            </a:r>
            <a:r>
              <a:rPr lang="zh-CN" altLang="en-US" sz="2400" smtClean="0"/>
              <a:t>；</a:t>
            </a:r>
          </a:p>
          <a:p>
            <a:pPr lvl="1">
              <a:lnSpc>
                <a:spcPct val="80000"/>
              </a:lnSpc>
            </a:pPr>
            <a:r>
              <a:rPr lang="zh-CN" altLang="en-US" sz="2400" smtClean="0"/>
              <a:t>（三）</a:t>
            </a:r>
            <a:r>
              <a:rPr lang="zh-CN" altLang="en-US" sz="2400" u="sng" smtClean="0">
                <a:solidFill>
                  <a:schemeClr val="tx2"/>
                </a:solidFill>
              </a:rPr>
              <a:t>参与选择</a:t>
            </a:r>
            <a:r>
              <a:rPr lang="zh-CN" altLang="en-US" sz="2400" smtClean="0"/>
              <a:t>承办有限合伙企业审计业务的会计师事务所；</a:t>
            </a:r>
          </a:p>
          <a:p>
            <a:pPr lvl="1">
              <a:lnSpc>
                <a:spcPct val="80000"/>
              </a:lnSpc>
            </a:pPr>
            <a:r>
              <a:rPr lang="zh-CN" altLang="en-US" sz="2400" smtClean="0"/>
              <a:t>（四）获取经审计的有限合伙企业</a:t>
            </a:r>
            <a:r>
              <a:rPr lang="zh-CN" altLang="en-US" sz="2400" u="sng" smtClean="0">
                <a:solidFill>
                  <a:schemeClr val="tx2"/>
                </a:solidFill>
              </a:rPr>
              <a:t>财务</a:t>
            </a:r>
            <a:r>
              <a:rPr lang="zh-CN" altLang="en-US" sz="2400" smtClean="0"/>
              <a:t>会计</a:t>
            </a:r>
            <a:r>
              <a:rPr lang="zh-CN" altLang="en-US" sz="2400" u="sng" smtClean="0">
                <a:solidFill>
                  <a:schemeClr val="tx2"/>
                </a:solidFill>
              </a:rPr>
              <a:t>报告</a:t>
            </a:r>
            <a:r>
              <a:rPr lang="zh-CN" altLang="en-US" sz="2400" smtClean="0"/>
              <a:t>；</a:t>
            </a:r>
          </a:p>
          <a:p>
            <a:pPr lvl="1">
              <a:lnSpc>
                <a:spcPct val="80000"/>
              </a:lnSpc>
            </a:pPr>
            <a:r>
              <a:rPr lang="zh-CN" altLang="en-US" sz="2400" smtClean="0"/>
              <a:t>（五）对涉及自身利益的情况，</a:t>
            </a:r>
            <a:r>
              <a:rPr lang="zh-CN" altLang="en-US" sz="2400" u="sng" smtClean="0">
                <a:solidFill>
                  <a:schemeClr val="tx2"/>
                </a:solidFill>
              </a:rPr>
              <a:t>查阅</a:t>
            </a:r>
            <a:r>
              <a:rPr lang="zh-CN" altLang="en-US" sz="2400" smtClean="0"/>
              <a:t>有限合伙企业财务会计账簿等财务资料；</a:t>
            </a:r>
          </a:p>
          <a:p>
            <a:pPr lvl="1">
              <a:lnSpc>
                <a:spcPct val="80000"/>
              </a:lnSpc>
            </a:pPr>
            <a:r>
              <a:rPr lang="zh-CN" altLang="en-US" sz="2400" smtClean="0"/>
              <a:t>（六）在有限合伙企业中的利益受到侵害时，向有责任的合伙人主张权利或者提起</a:t>
            </a:r>
            <a:r>
              <a:rPr lang="zh-CN" altLang="en-US" sz="2400" u="sng" smtClean="0">
                <a:solidFill>
                  <a:schemeClr val="tx2"/>
                </a:solidFill>
              </a:rPr>
              <a:t>诉讼</a:t>
            </a:r>
            <a:r>
              <a:rPr lang="zh-CN" altLang="en-US" sz="2400" smtClean="0"/>
              <a:t>；</a:t>
            </a:r>
          </a:p>
          <a:p>
            <a:pPr lvl="1">
              <a:lnSpc>
                <a:spcPct val="80000"/>
              </a:lnSpc>
            </a:pPr>
            <a:r>
              <a:rPr lang="zh-CN" altLang="en-US" sz="2400" smtClean="0"/>
              <a:t>（七）执行事务合伙人怠于行使权利时，督促其行使权利或者为了本企业的利益以自己的名义提起</a:t>
            </a:r>
            <a:r>
              <a:rPr lang="zh-CN" altLang="en-US" sz="2400" u="sng" smtClean="0">
                <a:solidFill>
                  <a:schemeClr val="tx2"/>
                </a:solidFill>
              </a:rPr>
              <a:t>诉讼</a:t>
            </a:r>
            <a:r>
              <a:rPr lang="zh-CN" altLang="en-US" sz="2400" smtClean="0"/>
              <a:t>；</a:t>
            </a:r>
          </a:p>
          <a:p>
            <a:pPr lvl="1">
              <a:lnSpc>
                <a:spcPct val="80000"/>
              </a:lnSpc>
            </a:pPr>
            <a:r>
              <a:rPr lang="zh-CN" altLang="en-US" sz="2400" smtClean="0"/>
              <a:t>（八）依法为本企业提供</a:t>
            </a:r>
            <a:r>
              <a:rPr lang="zh-CN" altLang="en-US" sz="2400" u="sng" smtClean="0">
                <a:solidFill>
                  <a:schemeClr val="tx2"/>
                </a:solidFill>
              </a:rPr>
              <a:t>担保</a:t>
            </a:r>
            <a:r>
              <a:rPr lang="zh-CN" altLang="en-US" sz="2400" smtClean="0"/>
              <a:t>。</a:t>
            </a:r>
          </a:p>
        </p:txBody>
      </p:sp>
      <p:sp>
        <p:nvSpPr>
          <p:cNvPr id="8909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116737"/>
          <p:cNvSpPr>
            <a:spLocks noGrp="1" noChangeArrowheads="1"/>
          </p:cNvSpPr>
          <p:nvPr>
            <p:ph type="title"/>
          </p:nvPr>
        </p:nvSpPr>
        <p:spPr/>
        <p:txBody>
          <a:bodyPr/>
          <a:lstStyle/>
          <a:p>
            <a:endParaRPr lang="zh-CN" altLang="zh-CN" smtClean="0"/>
          </a:p>
        </p:txBody>
      </p:sp>
      <p:sp>
        <p:nvSpPr>
          <p:cNvPr id="90114" name="文本占位符 116738"/>
          <p:cNvSpPr>
            <a:spLocks noGrp="1" noChangeArrowheads="1"/>
          </p:cNvSpPr>
          <p:nvPr>
            <p:ph type="body" idx="1"/>
          </p:nvPr>
        </p:nvSpPr>
        <p:spPr/>
        <p:txBody>
          <a:bodyPr/>
          <a:lstStyle/>
          <a:p>
            <a:r>
              <a:rPr lang="zh-CN" altLang="en-US" smtClean="0"/>
              <a:t>有限合伙人的特殊待遇：</a:t>
            </a:r>
          </a:p>
          <a:p>
            <a:pPr lvl="1"/>
            <a:r>
              <a:rPr lang="zh-CN" altLang="en-US" smtClean="0"/>
              <a:t>自我交易的例外</a:t>
            </a:r>
          </a:p>
          <a:p>
            <a:pPr lvl="2"/>
            <a:r>
              <a:rPr lang="zh-CN" altLang="en-US" smtClean="0"/>
              <a:t>有限合伙人可以同本有限合伙企业进行交易；但是合伙协议另有约定的除外。</a:t>
            </a:r>
          </a:p>
          <a:p>
            <a:pPr lvl="1"/>
            <a:r>
              <a:rPr lang="zh-CN" altLang="en-US" smtClean="0"/>
              <a:t>竞业禁止的例外</a:t>
            </a:r>
          </a:p>
          <a:p>
            <a:pPr lvl="2"/>
            <a:r>
              <a:rPr lang="zh-CN" altLang="en-US" smtClean="0"/>
              <a:t>有限合伙人可以自营或者同他人合作经营与本有限合伙企业相竞争的业务；但是，合伙协议另有约定的除外。</a:t>
            </a:r>
          </a:p>
        </p:txBody>
      </p:sp>
      <p:sp>
        <p:nvSpPr>
          <p:cNvPr id="9011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12641"/>
          <p:cNvSpPr>
            <a:spLocks noGrp="1"/>
          </p:cNvSpPr>
          <p:nvPr>
            <p:ph type="title"/>
          </p:nvPr>
        </p:nvSpPr>
        <p:spPr/>
        <p:txBody>
          <a:bodyPr/>
          <a:lstStyle/>
          <a:p>
            <a:r>
              <a:rPr lang="zh-CN" altLang="en-US" sz="2800" b="1" noProof="1">
                <a:effectLst>
                  <a:outerShdw blurRad="38100" dist="38100" dir="2700000">
                    <a:srgbClr val="C0C0C0"/>
                  </a:outerShdw>
                </a:effectLst>
                <a:latin typeface="黑体" pitchFamily="2" charset="-122"/>
                <a:ea typeface="黑体" pitchFamily="2" charset="-122"/>
              </a:rPr>
              <a:t>三、有限合伙人的财产份额</a:t>
            </a:r>
            <a:r>
              <a:rPr lang="zh-CN" altLang="en-US" noProof="1"/>
              <a:t> </a:t>
            </a:r>
          </a:p>
        </p:txBody>
      </p:sp>
      <p:sp>
        <p:nvSpPr>
          <p:cNvPr id="91138" name="文本占位符 112642"/>
          <p:cNvSpPr>
            <a:spLocks noGrp="1" noChangeArrowheads="1"/>
          </p:cNvSpPr>
          <p:nvPr>
            <p:ph type="body" idx="1"/>
          </p:nvPr>
        </p:nvSpPr>
        <p:spPr/>
        <p:txBody>
          <a:bodyPr/>
          <a:lstStyle/>
          <a:p>
            <a:pPr>
              <a:buFont typeface="Wingdings" pitchFamily="2" charset="2"/>
              <a:buNone/>
            </a:pPr>
            <a:r>
              <a:rPr lang="zh-CN" altLang="en-US" smtClean="0"/>
              <a:t>财产份额转让：</a:t>
            </a:r>
          </a:p>
          <a:p>
            <a:pPr lvl="1"/>
            <a:r>
              <a:rPr lang="zh-CN" altLang="en-US" smtClean="0"/>
              <a:t>有限合伙人</a:t>
            </a:r>
            <a:r>
              <a:rPr lang="zh-CN" altLang="en-US" smtClean="0">
                <a:solidFill>
                  <a:srgbClr val="FF0000"/>
                </a:solidFill>
              </a:rPr>
              <a:t>可以</a:t>
            </a:r>
            <a:r>
              <a:rPr lang="zh-CN" altLang="en-US" smtClean="0"/>
              <a:t>按照合伙协议的约定向合伙人以外的人，转让其在有限合伙企业中的财产份额，但应当提前</a:t>
            </a:r>
            <a:r>
              <a:rPr lang="en-US" altLang="zh-CN" smtClean="0"/>
              <a:t>30</a:t>
            </a:r>
            <a:r>
              <a:rPr lang="zh-CN" altLang="en-US" smtClean="0"/>
              <a:t>日通知其他合伙人。</a:t>
            </a:r>
          </a:p>
        </p:txBody>
      </p:sp>
      <p:sp>
        <p:nvSpPr>
          <p:cNvPr id="9113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文本占位符 36866"/>
          <p:cNvSpPr>
            <a:spLocks noGrp="1" noChangeArrowheads="1"/>
          </p:cNvSpPr>
          <p:nvPr>
            <p:ph type="body" idx="1"/>
          </p:nvPr>
        </p:nvSpPr>
        <p:spPr/>
        <p:txBody>
          <a:bodyPr/>
          <a:lstStyle/>
          <a:p>
            <a:pPr>
              <a:lnSpc>
                <a:spcPct val="80000"/>
              </a:lnSpc>
            </a:pPr>
            <a:r>
              <a:rPr lang="zh-CN" altLang="en-US" sz="3400" smtClean="0"/>
              <a:t>有限合伙企业的债务</a:t>
            </a:r>
          </a:p>
          <a:p>
            <a:pPr lvl="1">
              <a:lnSpc>
                <a:spcPct val="80000"/>
              </a:lnSpc>
            </a:pPr>
            <a:r>
              <a:rPr lang="zh-CN" altLang="en-US" sz="2800" smtClean="0"/>
              <a:t>有限合伙人以其认缴的出资额为限对合伙企业债务承担责任。</a:t>
            </a:r>
          </a:p>
          <a:p>
            <a:pPr>
              <a:lnSpc>
                <a:spcPct val="80000"/>
              </a:lnSpc>
            </a:pPr>
            <a:r>
              <a:rPr lang="zh-CN" altLang="en-US" sz="3400" smtClean="0"/>
              <a:t>有限合伙人的个人债务</a:t>
            </a:r>
          </a:p>
          <a:p>
            <a:pPr lvl="1">
              <a:lnSpc>
                <a:spcPct val="80000"/>
              </a:lnSpc>
            </a:pPr>
            <a:r>
              <a:rPr lang="zh-CN" altLang="en-US" sz="2800" smtClean="0"/>
              <a:t>有限合伙人的自有财产</a:t>
            </a:r>
          </a:p>
          <a:p>
            <a:pPr lvl="1">
              <a:lnSpc>
                <a:spcPct val="80000"/>
              </a:lnSpc>
            </a:pPr>
            <a:r>
              <a:rPr lang="zh-CN" altLang="en-US" sz="2800" smtClean="0"/>
              <a:t>不足清偿的，以该合伙人从有限合伙企业中分取的收益用于清偿；</a:t>
            </a:r>
          </a:p>
          <a:p>
            <a:pPr lvl="1">
              <a:lnSpc>
                <a:spcPct val="80000"/>
              </a:lnSpc>
            </a:pPr>
            <a:r>
              <a:rPr lang="zh-CN" altLang="en-US" sz="2800" smtClean="0"/>
              <a:t>债权人也可以依法请求人民法院强制执行该合伙人在有限合伙企业中的财产份额用于清偿。</a:t>
            </a:r>
          </a:p>
          <a:p>
            <a:pPr lvl="2">
              <a:lnSpc>
                <a:spcPct val="80000"/>
              </a:lnSpc>
            </a:pPr>
            <a:r>
              <a:rPr lang="zh-CN" altLang="en-US" sz="2200" smtClean="0"/>
              <a:t>人民法院强制执行有限合伙人的财产份额时，应当通知全体合伙人。</a:t>
            </a:r>
          </a:p>
          <a:p>
            <a:pPr lvl="2">
              <a:lnSpc>
                <a:spcPct val="80000"/>
              </a:lnSpc>
            </a:pPr>
            <a:r>
              <a:rPr lang="zh-CN" altLang="en-US" sz="2200" smtClean="0"/>
              <a:t>在同等条件下，其他合伙人有优先购买权。</a:t>
            </a:r>
          </a:p>
        </p:txBody>
      </p:sp>
      <p:sp>
        <p:nvSpPr>
          <p:cNvPr id="92162" name="标题 36867"/>
          <p:cNvSpPr>
            <a:spLocks noGrp="1" noChangeArrowheads="1"/>
          </p:cNvSpPr>
          <p:nvPr>
            <p:ph type="title"/>
          </p:nvPr>
        </p:nvSpPr>
        <p:spPr/>
        <p:txBody>
          <a:bodyPr/>
          <a:lstStyle/>
          <a:p>
            <a:endParaRPr lang="zh-CN" altLang="zh-CN" smtClean="0"/>
          </a:p>
        </p:txBody>
      </p:sp>
      <p:sp>
        <p:nvSpPr>
          <p:cNvPr id="9216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17761"/>
          <p:cNvSpPr>
            <a:spLocks noGrp="1"/>
          </p:cNvSpPr>
          <p:nvPr>
            <p:ph type="title"/>
          </p:nvPr>
        </p:nvSpPr>
        <p:spPr/>
        <p:txBody>
          <a:bodyPr/>
          <a:lstStyle/>
          <a:p>
            <a:r>
              <a:rPr lang="zh-CN" altLang="en-US" sz="3200" b="1" noProof="1">
                <a:effectLst>
                  <a:outerShdw blurRad="38100" dist="38100" dir="2700000">
                    <a:srgbClr val="C0C0C0"/>
                  </a:outerShdw>
                </a:effectLst>
                <a:latin typeface="黑体" pitchFamily="2" charset="-122"/>
                <a:ea typeface="黑体" pitchFamily="2" charset="-122"/>
              </a:rPr>
              <a:t>四、有限合伙企业利润、亏损承担</a:t>
            </a:r>
          </a:p>
        </p:txBody>
      </p:sp>
      <p:sp>
        <p:nvSpPr>
          <p:cNvPr id="93186" name="文本占位符 117762"/>
          <p:cNvSpPr>
            <a:spLocks noGrp="1" noChangeArrowheads="1"/>
          </p:cNvSpPr>
          <p:nvPr>
            <p:ph type="body" idx="1"/>
          </p:nvPr>
        </p:nvSpPr>
        <p:spPr/>
        <p:txBody>
          <a:bodyPr/>
          <a:lstStyle/>
          <a:p>
            <a:r>
              <a:rPr lang="zh-CN" altLang="en-US" smtClean="0"/>
              <a:t>有限合伙企业</a:t>
            </a:r>
          </a:p>
          <a:p>
            <a:pPr lvl="1"/>
            <a:r>
              <a:rPr lang="zh-CN" altLang="en-US" smtClean="0"/>
              <a:t>不得将全部利润分配给部分合伙人；</a:t>
            </a:r>
            <a:r>
              <a:rPr lang="zh-CN" altLang="en-US" smtClean="0">
                <a:solidFill>
                  <a:schemeClr val="accent2"/>
                </a:solidFill>
              </a:rPr>
              <a:t>但合伙协议另有约定的除外。</a:t>
            </a:r>
          </a:p>
          <a:p>
            <a:r>
              <a:rPr lang="zh-CN" altLang="en-US" smtClean="0"/>
              <a:t>注意比较：普通合伙企业</a:t>
            </a:r>
          </a:p>
          <a:p>
            <a:pPr lvl="1"/>
            <a:r>
              <a:rPr lang="zh-CN" altLang="en-US" smtClean="0">
                <a:solidFill>
                  <a:srgbClr val="FF0000"/>
                </a:solidFill>
              </a:rPr>
              <a:t>合伙协议，不得</a:t>
            </a:r>
            <a:r>
              <a:rPr lang="zh-CN" altLang="en-US" smtClean="0"/>
              <a:t>约定将全部利润分配给部分合伙人，或者由部分合伙人承担全部亏损。</a:t>
            </a:r>
          </a:p>
        </p:txBody>
      </p:sp>
      <p:sp>
        <p:nvSpPr>
          <p:cNvPr id="9318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25953"/>
          <p:cNvSpPr>
            <a:spLocks noGrp="1" noChangeArrowheads="1"/>
          </p:cNvSpPr>
          <p:nvPr>
            <p:ph type="title"/>
          </p:nvPr>
        </p:nvSpPr>
        <p:spPr/>
        <p:txBody>
          <a:bodyPr/>
          <a:lstStyle/>
          <a:p>
            <a:r>
              <a:rPr lang="zh-CN" altLang="en-US" smtClean="0"/>
              <a:t>案例分析</a:t>
            </a:r>
          </a:p>
        </p:txBody>
      </p:sp>
      <p:sp>
        <p:nvSpPr>
          <p:cNvPr id="94210" name="文本占位符 125954"/>
          <p:cNvSpPr>
            <a:spLocks noGrp="1" noChangeArrowheads="1"/>
          </p:cNvSpPr>
          <p:nvPr>
            <p:ph type="body" idx="1"/>
          </p:nvPr>
        </p:nvSpPr>
        <p:spPr/>
        <p:txBody>
          <a:bodyPr/>
          <a:lstStyle/>
          <a:p>
            <a:pPr>
              <a:lnSpc>
                <a:spcPct val="90000"/>
              </a:lnSpc>
            </a:pPr>
            <a:r>
              <a:rPr lang="zh-CN" altLang="en-US" sz="3100" smtClean="0"/>
              <a:t>假设</a:t>
            </a:r>
            <a:r>
              <a:rPr lang="en-US" altLang="zh-CN" sz="3100" smtClean="0"/>
              <a:t>2012</a:t>
            </a:r>
            <a:r>
              <a:rPr lang="zh-CN" altLang="en-US" sz="3100" smtClean="0"/>
              <a:t>年</a:t>
            </a:r>
            <a:r>
              <a:rPr lang="en-US" altLang="zh-CN" sz="3100" smtClean="0"/>
              <a:t>3</a:t>
            </a:r>
            <a:r>
              <a:rPr lang="zh-CN" altLang="en-US" sz="3100" smtClean="0"/>
              <a:t>月，甲乙丙丁共同投资设立一从事商品流通的有限合伙企业。合伙协议约定了以下事项，请给出法律意见：</a:t>
            </a:r>
          </a:p>
          <a:p>
            <a:pPr lvl="1">
              <a:lnSpc>
                <a:spcPct val="90000"/>
              </a:lnSpc>
            </a:pPr>
            <a:r>
              <a:rPr lang="zh-CN" altLang="en-US" sz="2400" smtClean="0"/>
              <a:t>（</a:t>
            </a:r>
            <a:r>
              <a:rPr lang="en-US" altLang="zh-CN" sz="2400" smtClean="0"/>
              <a:t>1</a:t>
            </a:r>
            <a:r>
              <a:rPr lang="zh-CN" altLang="en-US" sz="2400" smtClean="0"/>
              <a:t>）甲以现金</a:t>
            </a:r>
            <a:r>
              <a:rPr lang="en-US" altLang="zh-CN" sz="2400" smtClean="0"/>
              <a:t>5</a:t>
            </a:r>
            <a:r>
              <a:rPr lang="zh-CN" altLang="en-US" sz="2400" smtClean="0"/>
              <a:t>万元出资；乙以房屋作价</a:t>
            </a:r>
            <a:r>
              <a:rPr lang="en-US" altLang="zh-CN" sz="2400" smtClean="0"/>
              <a:t>8</a:t>
            </a:r>
            <a:r>
              <a:rPr lang="zh-CN" altLang="en-US" sz="2400" smtClean="0"/>
              <a:t>万元出资；丙以劳务作价</a:t>
            </a:r>
            <a:r>
              <a:rPr lang="en-US" altLang="zh-CN" sz="2400" smtClean="0"/>
              <a:t>4</a:t>
            </a:r>
            <a:r>
              <a:rPr lang="zh-CN" altLang="en-US" sz="2400" smtClean="0"/>
              <a:t>万元出资，另外以商标权作价</a:t>
            </a:r>
            <a:r>
              <a:rPr lang="en-US" altLang="zh-CN" sz="2400" smtClean="0"/>
              <a:t>5</a:t>
            </a:r>
            <a:r>
              <a:rPr lang="zh-CN" altLang="en-US" sz="2400" smtClean="0"/>
              <a:t>万元出资；丁以现金</a:t>
            </a:r>
            <a:r>
              <a:rPr lang="en-US" altLang="zh-CN" sz="2400" smtClean="0"/>
              <a:t>10</a:t>
            </a:r>
            <a:r>
              <a:rPr lang="zh-CN" altLang="en-US" sz="2400" smtClean="0"/>
              <a:t>万元出资；</a:t>
            </a:r>
          </a:p>
          <a:p>
            <a:pPr lvl="1">
              <a:lnSpc>
                <a:spcPct val="90000"/>
              </a:lnSpc>
            </a:pPr>
            <a:r>
              <a:rPr lang="zh-CN" altLang="en-US" sz="2400" smtClean="0"/>
              <a:t>（</a:t>
            </a:r>
            <a:r>
              <a:rPr lang="en-US" altLang="zh-CN" sz="2400" smtClean="0"/>
              <a:t>2</a:t>
            </a:r>
            <a:r>
              <a:rPr lang="zh-CN" altLang="en-US" sz="2400" smtClean="0"/>
              <a:t>）丁为普通合伙人，甲乙丙均为有限合伙人；</a:t>
            </a:r>
          </a:p>
          <a:p>
            <a:pPr lvl="1">
              <a:lnSpc>
                <a:spcPct val="90000"/>
              </a:lnSpc>
            </a:pPr>
            <a:r>
              <a:rPr lang="zh-CN" altLang="en-US" sz="2400" smtClean="0"/>
              <a:t>（</a:t>
            </a:r>
            <a:r>
              <a:rPr lang="en-US" altLang="zh-CN" sz="2400" smtClean="0"/>
              <a:t>3</a:t>
            </a:r>
            <a:r>
              <a:rPr lang="zh-CN" altLang="en-US" sz="2400" smtClean="0"/>
              <a:t>）合伙企业名称为“稳信物流合伙企业”；</a:t>
            </a:r>
          </a:p>
          <a:p>
            <a:pPr lvl="1">
              <a:lnSpc>
                <a:spcPct val="90000"/>
              </a:lnSpc>
            </a:pPr>
            <a:r>
              <a:rPr lang="zh-CN" altLang="en-US" sz="2400" smtClean="0"/>
              <a:t>（</a:t>
            </a:r>
            <a:r>
              <a:rPr lang="en-US" altLang="zh-CN" sz="2400" smtClean="0"/>
              <a:t>4</a:t>
            </a:r>
            <a:r>
              <a:rPr lang="zh-CN" altLang="en-US" sz="2400" smtClean="0"/>
              <a:t>）合伙企业的事务由丙和丁执行，甲和乙不执行合伙企业事务，也不对外代表合伙企业；</a:t>
            </a:r>
          </a:p>
          <a:p>
            <a:pPr lvl="1">
              <a:lnSpc>
                <a:spcPct val="90000"/>
              </a:lnSpc>
            </a:pPr>
            <a:r>
              <a:rPr lang="zh-CN" altLang="en-US" sz="2400" smtClean="0"/>
              <a:t>（</a:t>
            </a:r>
            <a:r>
              <a:rPr lang="en-US" altLang="zh-CN" sz="2400" smtClean="0"/>
              <a:t>5</a:t>
            </a:r>
            <a:r>
              <a:rPr lang="zh-CN" altLang="en-US" sz="2400" smtClean="0"/>
              <a:t>）普通合伙人向合伙人以外的人转让财产份额的，不需要经过其他合伙人同意。</a:t>
            </a:r>
          </a:p>
        </p:txBody>
      </p:sp>
      <p:sp>
        <p:nvSpPr>
          <p:cNvPr id="9421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文本占位符 124930"/>
          <p:cNvSpPr>
            <a:spLocks noGrp="1" noChangeArrowheads="1"/>
          </p:cNvSpPr>
          <p:nvPr>
            <p:ph type="body" idx="1"/>
          </p:nvPr>
        </p:nvSpPr>
        <p:spPr/>
        <p:txBody>
          <a:bodyPr/>
          <a:lstStyle/>
          <a:p>
            <a:pPr>
              <a:lnSpc>
                <a:spcPct val="90000"/>
              </a:lnSpc>
            </a:pPr>
            <a:r>
              <a:rPr lang="zh-CN" altLang="en-US" sz="3100" smtClean="0"/>
              <a:t>假设</a:t>
            </a:r>
            <a:r>
              <a:rPr lang="en-US" altLang="zh-CN" sz="3100" smtClean="0"/>
              <a:t>2012</a:t>
            </a:r>
            <a:r>
              <a:rPr lang="zh-CN" altLang="en-US" sz="3100" smtClean="0"/>
              <a:t>年</a:t>
            </a:r>
            <a:r>
              <a:rPr lang="en-US" altLang="zh-CN" sz="3100" smtClean="0"/>
              <a:t>3</a:t>
            </a:r>
            <a:r>
              <a:rPr lang="zh-CN" altLang="en-US" sz="3100" smtClean="0"/>
              <a:t>月，甲乙丙丁共同投资设立一从事商品流通的有限合伙企业。合伙协议约定了以下事项，请给出法律意见：</a:t>
            </a:r>
          </a:p>
          <a:p>
            <a:pPr lvl="1">
              <a:lnSpc>
                <a:spcPct val="90000"/>
              </a:lnSpc>
            </a:pPr>
            <a:r>
              <a:rPr lang="zh-CN" altLang="en-US" sz="2400" smtClean="0"/>
              <a:t>（</a:t>
            </a:r>
            <a:r>
              <a:rPr lang="en-US" altLang="zh-CN" sz="2400" smtClean="0"/>
              <a:t>1</a:t>
            </a:r>
            <a:r>
              <a:rPr lang="zh-CN" altLang="en-US" sz="2400" smtClean="0"/>
              <a:t>）甲以现金</a:t>
            </a:r>
            <a:r>
              <a:rPr lang="en-US" altLang="zh-CN" sz="2400" smtClean="0"/>
              <a:t>5</a:t>
            </a:r>
            <a:r>
              <a:rPr lang="zh-CN" altLang="en-US" sz="2400" smtClean="0"/>
              <a:t>万元出资；乙以房屋作价</a:t>
            </a:r>
            <a:r>
              <a:rPr lang="en-US" altLang="zh-CN" sz="2400" smtClean="0"/>
              <a:t>8</a:t>
            </a:r>
            <a:r>
              <a:rPr lang="zh-CN" altLang="en-US" sz="2400" smtClean="0"/>
              <a:t>万元出资；</a:t>
            </a:r>
            <a:r>
              <a:rPr lang="zh-CN" altLang="en-US" sz="2400" smtClean="0">
                <a:solidFill>
                  <a:srgbClr val="FF0000"/>
                </a:solidFill>
              </a:rPr>
              <a:t>丙以劳务作价</a:t>
            </a:r>
            <a:r>
              <a:rPr lang="en-US" altLang="zh-CN" sz="2400" smtClean="0">
                <a:solidFill>
                  <a:srgbClr val="FF0000"/>
                </a:solidFill>
              </a:rPr>
              <a:t>4</a:t>
            </a:r>
            <a:r>
              <a:rPr lang="zh-CN" altLang="en-US" sz="2400" smtClean="0">
                <a:solidFill>
                  <a:srgbClr val="FF0000"/>
                </a:solidFill>
              </a:rPr>
              <a:t>万元出资</a:t>
            </a:r>
            <a:r>
              <a:rPr lang="zh-CN" altLang="en-US" sz="2400" smtClean="0"/>
              <a:t>，另外以商标权作价</a:t>
            </a:r>
            <a:r>
              <a:rPr lang="en-US" altLang="zh-CN" sz="2400" smtClean="0"/>
              <a:t>5</a:t>
            </a:r>
            <a:r>
              <a:rPr lang="zh-CN" altLang="en-US" sz="2400" smtClean="0"/>
              <a:t>万元出资；丁以现金</a:t>
            </a:r>
            <a:r>
              <a:rPr lang="en-US" altLang="zh-CN" sz="2400" smtClean="0"/>
              <a:t>10</a:t>
            </a:r>
            <a:r>
              <a:rPr lang="zh-CN" altLang="en-US" sz="2400" smtClean="0"/>
              <a:t>万元出资；</a:t>
            </a:r>
          </a:p>
          <a:p>
            <a:pPr lvl="1">
              <a:lnSpc>
                <a:spcPct val="90000"/>
              </a:lnSpc>
            </a:pPr>
            <a:r>
              <a:rPr lang="zh-CN" altLang="en-US" sz="2400" smtClean="0"/>
              <a:t>（</a:t>
            </a:r>
            <a:r>
              <a:rPr lang="en-US" altLang="zh-CN" sz="2400" smtClean="0"/>
              <a:t>2</a:t>
            </a:r>
            <a:r>
              <a:rPr lang="zh-CN" altLang="en-US" sz="2400" smtClean="0"/>
              <a:t>）丁为普通合伙人，甲乙</a:t>
            </a:r>
            <a:r>
              <a:rPr lang="zh-CN" altLang="en-US" sz="2400" smtClean="0">
                <a:solidFill>
                  <a:srgbClr val="FF0000"/>
                </a:solidFill>
              </a:rPr>
              <a:t>丙</a:t>
            </a:r>
            <a:r>
              <a:rPr lang="zh-CN" altLang="en-US" sz="2400" smtClean="0"/>
              <a:t>均为</a:t>
            </a:r>
            <a:r>
              <a:rPr lang="zh-CN" altLang="en-US" sz="2400" smtClean="0">
                <a:solidFill>
                  <a:srgbClr val="FF0000"/>
                </a:solidFill>
              </a:rPr>
              <a:t>有限合伙人</a:t>
            </a:r>
            <a:r>
              <a:rPr lang="zh-CN" altLang="en-US" sz="2400" smtClean="0"/>
              <a:t>；</a:t>
            </a:r>
          </a:p>
          <a:p>
            <a:pPr lvl="1">
              <a:lnSpc>
                <a:spcPct val="90000"/>
              </a:lnSpc>
            </a:pPr>
            <a:r>
              <a:rPr lang="zh-CN" altLang="en-US" sz="2400" smtClean="0"/>
              <a:t>（</a:t>
            </a:r>
            <a:r>
              <a:rPr lang="en-US" altLang="zh-CN" sz="2400" smtClean="0"/>
              <a:t>3</a:t>
            </a:r>
            <a:r>
              <a:rPr lang="zh-CN" altLang="en-US" sz="2400" smtClean="0"/>
              <a:t>）</a:t>
            </a:r>
            <a:r>
              <a:rPr lang="zh-CN" altLang="en-US" sz="2500" smtClean="0"/>
              <a:t>合伙企业名称为“</a:t>
            </a:r>
            <a:r>
              <a:rPr lang="zh-CN" altLang="en-US" sz="2500" smtClean="0">
                <a:solidFill>
                  <a:srgbClr val="FF0000"/>
                </a:solidFill>
              </a:rPr>
              <a:t>稳信物流合伙企业</a:t>
            </a:r>
            <a:r>
              <a:rPr lang="zh-CN" altLang="en-US" sz="2500" smtClean="0"/>
              <a:t>”</a:t>
            </a:r>
            <a:r>
              <a:rPr lang="zh-CN" altLang="en-US" sz="2400" smtClean="0"/>
              <a:t>；</a:t>
            </a:r>
          </a:p>
          <a:p>
            <a:pPr lvl="1">
              <a:lnSpc>
                <a:spcPct val="90000"/>
              </a:lnSpc>
            </a:pPr>
            <a:r>
              <a:rPr lang="zh-CN" altLang="en-US" sz="2400" smtClean="0"/>
              <a:t>（</a:t>
            </a:r>
            <a:r>
              <a:rPr lang="en-US" altLang="zh-CN" sz="2400" smtClean="0"/>
              <a:t>4</a:t>
            </a:r>
            <a:r>
              <a:rPr lang="zh-CN" altLang="en-US" sz="2400" smtClean="0"/>
              <a:t>）合伙企业的事务</a:t>
            </a:r>
            <a:r>
              <a:rPr lang="zh-CN" altLang="en-US" sz="2400" smtClean="0">
                <a:solidFill>
                  <a:srgbClr val="FF0000"/>
                </a:solidFill>
              </a:rPr>
              <a:t>由丙和丁执行</a:t>
            </a:r>
            <a:r>
              <a:rPr lang="zh-CN" altLang="en-US" sz="2400" smtClean="0"/>
              <a:t>，甲和乙不执行合伙企业事务，也不对外代表合伙企业；</a:t>
            </a:r>
          </a:p>
          <a:p>
            <a:pPr lvl="1">
              <a:lnSpc>
                <a:spcPct val="90000"/>
              </a:lnSpc>
            </a:pPr>
            <a:r>
              <a:rPr lang="zh-CN" altLang="en-US" sz="2400" smtClean="0"/>
              <a:t>（</a:t>
            </a:r>
            <a:r>
              <a:rPr lang="en-US" altLang="zh-CN" sz="2400" smtClean="0"/>
              <a:t>5</a:t>
            </a:r>
            <a:r>
              <a:rPr lang="zh-CN" altLang="en-US" sz="2400" smtClean="0"/>
              <a:t>）普通合伙人向合伙人以外的人转让财产份额的，</a:t>
            </a:r>
            <a:r>
              <a:rPr lang="zh-CN" altLang="en-US" sz="2400" smtClean="0">
                <a:solidFill>
                  <a:srgbClr val="FF0000"/>
                </a:solidFill>
              </a:rPr>
              <a:t>不需要经过其他合伙人同意；</a:t>
            </a:r>
            <a:endParaRPr lang="zh-CN" altLang="en-US" sz="2400" smtClean="0"/>
          </a:p>
        </p:txBody>
      </p:sp>
      <p:sp>
        <p:nvSpPr>
          <p:cNvPr id="95234" name="标题 124931"/>
          <p:cNvSpPr>
            <a:spLocks noGrp="1" noChangeArrowheads="1"/>
          </p:cNvSpPr>
          <p:nvPr>
            <p:ph type="title"/>
          </p:nvPr>
        </p:nvSpPr>
        <p:spPr/>
        <p:txBody>
          <a:bodyPr/>
          <a:lstStyle/>
          <a:p>
            <a:endParaRPr lang="zh-CN" altLang="zh-CN" smtClean="0"/>
          </a:p>
        </p:txBody>
      </p:sp>
      <p:sp>
        <p:nvSpPr>
          <p:cNvPr id="9523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14"/>
          <p:cNvSpPr/>
          <p:nvPr/>
        </p:nvSpPr>
        <p:spPr>
          <a:xfrm>
            <a:off x="2700338" y="5157788"/>
            <a:ext cx="6192837" cy="1584325"/>
          </a:xfrm>
          <a:prstGeom prst="cloudCallout">
            <a:avLst>
              <a:gd name="adj1" fmla="val 22903"/>
              <a:gd name="adj2" fmla="val -103606"/>
            </a:avLst>
          </a:prstGeom>
          <a:solidFill>
            <a:schemeClr val="folHlink"/>
          </a:solidFill>
          <a:ln w="9525" cap="flat" cmpd="sng">
            <a:solidFill>
              <a:srgbClr val="FF9900"/>
            </a:solidFill>
            <a:prstDash val="solid"/>
            <a:headEnd type="none" w="med" len="med"/>
            <a:tailEnd type="none" w="med" len="med"/>
          </a:ln>
        </p:spPr>
        <p:txBody>
          <a:bodyPr/>
          <a:lstStyle/>
          <a:p>
            <a:r>
              <a:rPr lang="zh-CN" altLang="en-US" sz="2400" b="1" noProof="1">
                <a:ln w="22225">
                  <a:solidFill>
                    <a:schemeClr val="accent2"/>
                  </a:solidFill>
                  <a:prstDash val="solid"/>
                </a:ln>
                <a:solidFill>
                  <a:schemeClr val="accent2">
                    <a:lumMod val="40000"/>
                    <a:lumOff val="60000"/>
                  </a:schemeClr>
                </a:solidFill>
                <a:cs typeface="+mn-ea"/>
              </a:rPr>
              <a:t>企业的成立以订立合伙协议为法律基础。没有合伙协议，就不可能成立合伙企业。 </a:t>
            </a:r>
            <a:endParaRPr lang="zh-CN" altLang="en-US" sz="2400" b="1" noProof="1">
              <a:ln w="22225">
                <a:solidFill>
                  <a:schemeClr val="accent2"/>
                </a:solidFill>
                <a:prstDash val="solid"/>
              </a:ln>
              <a:solidFill>
                <a:schemeClr val="accent2">
                  <a:lumMod val="40000"/>
                  <a:lumOff val="60000"/>
                </a:schemeClr>
              </a:solidFill>
            </a:endParaRPr>
          </a:p>
        </p:txBody>
      </p:sp>
      <p:sp>
        <p:nvSpPr>
          <p:cNvPr id="13314" name="AutoShape 18"/>
          <p:cNvSpPr>
            <a:spLocks noChangeArrowheads="1"/>
          </p:cNvSpPr>
          <p:nvPr/>
        </p:nvSpPr>
        <p:spPr bwMode="auto">
          <a:xfrm>
            <a:off x="0" y="3716338"/>
            <a:ext cx="6084888" cy="1512887"/>
          </a:xfrm>
          <a:prstGeom prst="cloudCallout">
            <a:avLst>
              <a:gd name="adj1" fmla="val 42722"/>
              <a:gd name="adj2" fmla="val -111491"/>
            </a:avLst>
          </a:prstGeom>
          <a:solidFill>
            <a:srgbClr val="EE8E00"/>
          </a:solidFill>
          <a:ln w="9525">
            <a:solidFill>
              <a:srgbClr val="FF9900"/>
            </a:solidFill>
            <a:round/>
            <a:headEnd/>
            <a:tailEnd/>
          </a:ln>
        </p:spPr>
        <p:txBody>
          <a:bodyPr/>
          <a:lstStyle/>
          <a:p>
            <a:r>
              <a:rPr lang="zh-CN" altLang="en-US" sz="2400" b="1"/>
              <a:t>谁和谁合伙，谁出资多少，谁来管理企业，挣了钱怎么分，亏了怎么办</a:t>
            </a:r>
            <a:r>
              <a:rPr lang="en-US" altLang="zh-CN" sz="2400" b="1"/>
              <a:t>……</a:t>
            </a:r>
          </a:p>
        </p:txBody>
      </p:sp>
      <p:sp>
        <p:nvSpPr>
          <p:cNvPr id="57348" name="Rectangle 4"/>
          <p:cNvSpPr>
            <a:spLocks noChangeArrowheads="1"/>
          </p:cNvSpPr>
          <p:nvPr/>
        </p:nvSpPr>
        <p:spPr bwMode="auto">
          <a:xfrm>
            <a:off x="323850" y="2133600"/>
            <a:ext cx="8424863" cy="1584325"/>
          </a:xfrm>
          <a:prstGeom prst="rect">
            <a:avLst/>
          </a:prstGeom>
          <a:noFill/>
          <a:ln w="9525">
            <a:noFill/>
            <a:miter lim="800000"/>
          </a:ln>
          <a:effectLst/>
        </p:spPr>
        <p:txBody>
          <a:bodyPr anchor="ctr"/>
          <a:lstStyle/>
          <a:p>
            <a:pPr>
              <a:buFontTx/>
              <a:buNone/>
              <a:defRPr/>
            </a:pPr>
            <a:r>
              <a:rPr lang="zh-CN" altLang="en-US" sz="3200" b="1" dirty="0">
                <a:solidFill>
                  <a:schemeClr val="hlink"/>
                </a:solidFill>
                <a:effectLst>
                  <a:outerShdw blurRad="38100" dist="38100" dir="2700000" algn="tl">
                    <a:srgbClr val="000000"/>
                  </a:outerShdw>
                </a:effectLst>
                <a:latin typeface="黑体" pitchFamily="2" charset="-122"/>
                <a:ea typeface="黑体" pitchFamily="2" charset="-122"/>
              </a:rPr>
              <a:t>（</a:t>
            </a:r>
            <a:r>
              <a:rPr lang="en-US" altLang="zh-CN" sz="3200" b="1" dirty="0">
                <a:solidFill>
                  <a:schemeClr val="hlink"/>
                </a:solidFill>
                <a:effectLst>
                  <a:outerShdw blurRad="38100" dist="38100" dir="2700000" algn="tl">
                    <a:srgbClr val="000000"/>
                  </a:outerShdw>
                </a:effectLst>
                <a:latin typeface="黑体" pitchFamily="2" charset="-122"/>
                <a:ea typeface="黑体" pitchFamily="2" charset="-122"/>
              </a:rPr>
              <a:t>1</a:t>
            </a:r>
            <a:r>
              <a:rPr lang="zh-CN" altLang="en-US" sz="3200" b="1" dirty="0">
                <a:solidFill>
                  <a:schemeClr val="hlink"/>
                </a:solidFill>
                <a:effectLst>
                  <a:outerShdw blurRad="38100" dist="38100" dir="2700000" algn="tl">
                    <a:srgbClr val="000000"/>
                  </a:outerShdw>
                </a:effectLst>
                <a:latin typeface="黑体" pitchFamily="2" charset="-122"/>
                <a:ea typeface="黑体" pitchFamily="2" charset="-122"/>
              </a:rPr>
              <a:t>）契约性</a:t>
            </a:r>
            <a:r>
              <a:rPr lang="en-US" altLang="zh-CN" sz="3200" b="1" dirty="0">
                <a:effectLst>
                  <a:outerShdw blurRad="38100" dist="38100" dir="2700000" algn="tl">
                    <a:srgbClr val="FFFFFF"/>
                  </a:outerShdw>
                </a:effectLst>
                <a:latin typeface="黑体" pitchFamily="2" charset="-122"/>
                <a:ea typeface="黑体" pitchFamily="2" charset="-122"/>
              </a:rPr>
              <a:t>——</a:t>
            </a:r>
            <a:r>
              <a:rPr lang="zh-CN" altLang="en-US" sz="3200" b="1" dirty="0">
                <a:effectLst>
                  <a:outerShdw blurRad="38100" dist="38100" dir="2700000" algn="tl">
                    <a:srgbClr val="FFFFFF"/>
                  </a:outerShdw>
                </a:effectLst>
                <a:latin typeface="黑体" pitchFamily="2" charset="-122"/>
                <a:ea typeface="黑体" pitchFamily="2" charset="-122"/>
              </a:rPr>
              <a:t>合伙企业以合伙协议为其前提或基础。 </a:t>
            </a:r>
            <a:br>
              <a:rPr lang="zh-CN" altLang="en-US" sz="3200" b="1" dirty="0">
                <a:effectLst>
                  <a:outerShdw blurRad="38100" dist="38100" dir="2700000" algn="tl">
                    <a:srgbClr val="FFFFFF"/>
                  </a:outerShdw>
                </a:effectLst>
                <a:latin typeface="黑体" pitchFamily="2" charset="-122"/>
                <a:ea typeface="黑体" pitchFamily="2" charset="-122"/>
              </a:rPr>
            </a:br>
            <a:r>
              <a:rPr lang="zh-CN" altLang="en-US" sz="3200" b="1" dirty="0">
                <a:effectLst>
                  <a:outerShdw blurRad="38100" dist="38100" dir="2700000" algn="tl">
                    <a:srgbClr val="FFFFFF"/>
                  </a:outerShdw>
                </a:effectLst>
                <a:latin typeface="黑体" pitchFamily="2" charset="-122"/>
                <a:ea typeface="黑体" pitchFamily="2" charset="-122"/>
              </a:rPr>
              <a:t>           </a:t>
            </a:r>
            <a:r>
              <a:rPr lang="en-US" altLang="zh-CN" sz="3200" b="1" dirty="0">
                <a:effectLst>
                  <a:outerShdw blurRad="38100" dist="38100" dir="2700000" algn="tl">
                    <a:srgbClr val="FFFFFF"/>
                  </a:outerShdw>
                </a:effectLst>
                <a:latin typeface="黑体" pitchFamily="2" charset="-122"/>
                <a:ea typeface="黑体" pitchFamily="2" charset="-122"/>
              </a:rPr>
              <a:t>——</a:t>
            </a:r>
            <a:r>
              <a:rPr lang="zh-CN" altLang="en-US" sz="3200" b="1" dirty="0">
                <a:effectLst>
                  <a:outerShdw blurRad="38100" dist="38100" dir="2700000" algn="tl">
                    <a:srgbClr val="FFFFFF"/>
                  </a:outerShdw>
                </a:effectLst>
                <a:latin typeface="黑体" pitchFamily="2" charset="-122"/>
                <a:ea typeface="黑体" pitchFamily="2" charset="-122"/>
              </a:rPr>
              <a:t>意思表示一致。</a:t>
            </a:r>
          </a:p>
        </p:txBody>
      </p:sp>
      <p:sp>
        <p:nvSpPr>
          <p:cNvPr id="57350" name="AutoShape 6"/>
          <p:cNvSpPr/>
          <p:nvPr/>
        </p:nvSpPr>
        <p:spPr bwMode="auto">
          <a:xfrm>
            <a:off x="457200" y="1143000"/>
            <a:ext cx="1655763" cy="749300"/>
          </a:xfrm>
          <a:prstGeom prst="borderCallout1">
            <a:avLst>
              <a:gd name="adj1" fmla="val 110171"/>
              <a:gd name="adj2" fmla="val 6903"/>
              <a:gd name="adj3" fmla="val 110171"/>
              <a:gd name="adj4" fmla="val 453597"/>
            </a:avLst>
          </a:prstGeom>
          <a:solidFill>
            <a:srgbClr val="9FE7C3"/>
          </a:solidFill>
          <a:ln w="28575" algn="ctr">
            <a:solidFill>
              <a:schemeClr val="folHlink"/>
            </a:solidFill>
            <a:miter lim="800000"/>
          </a:ln>
          <a:effectLst>
            <a:outerShdw dist="107763" dir="13500000" algn="ctr" rotWithShape="0">
              <a:schemeClr val="folHlink">
                <a:alpha val="50000"/>
              </a:schemeClr>
            </a:outerShdw>
          </a:effectLst>
        </p:spPr>
        <p:txBody>
          <a:bodyPr anchor="ctr"/>
          <a:lstStyle/>
          <a:p>
            <a:pPr algn="ctr"/>
            <a:r>
              <a:rPr lang="zh-CN" altLang="en-US" sz="3200" b="1" noProof="1">
                <a:solidFill>
                  <a:schemeClr val="folHlink"/>
                </a:solidFill>
                <a:effectLst>
                  <a:outerShdw blurRad="38100" dist="38100" dir="2700000">
                    <a:srgbClr val="C0C0C0"/>
                  </a:outerShdw>
                </a:effectLst>
                <a:cs typeface="+mn-ea"/>
              </a:rPr>
              <a:t>特征</a:t>
            </a:r>
            <a:endParaRPr lang="zh-CN" altLang="en-US" sz="3200" b="1" noProof="1">
              <a:solidFill>
                <a:schemeClr val="folHlink"/>
              </a:solidFill>
              <a:effectLst>
                <a:outerShdw blurRad="38100" dist="38100" dir="2700000">
                  <a:srgbClr val="C0C0C0"/>
                </a:outerShdw>
              </a:effectLst>
            </a:endParaRPr>
          </a:p>
        </p:txBody>
      </p:sp>
      <p:sp>
        <p:nvSpPr>
          <p:cNvPr id="13317" name="Rectangle 7"/>
          <p:cNvSpPr>
            <a:spLocks noChangeArrowheads="1"/>
          </p:cNvSpPr>
          <p:nvPr/>
        </p:nvSpPr>
        <p:spPr bwMode="auto">
          <a:xfrm>
            <a:off x="2268538" y="1196975"/>
            <a:ext cx="5761037" cy="504825"/>
          </a:xfrm>
          <a:prstGeom prst="rect">
            <a:avLst/>
          </a:prstGeom>
          <a:noFill/>
          <a:ln w="9525">
            <a:noFill/>
            <a:miter lim="800000"/>
            <a:headEnd/>
            <a:tailEnd/>
          </a:ln>
        </p:spPr>
        <p:txBody>
          <a:bodyPr anchor="ctr"/>
          <a:lstStyle/>
          <a:p>
            <a:r>
              <a:rPr lang="zh-CN" altLang="en-US" sz="2400" b="1">
                <a:solidFill>
                  <a:srgbClr val="B71528"/>
                </a:solidFill>
              </a:rPr>
              <a:t>合伙企业具有如下特征：</a:t>
            </a:r>
          </a:p>
        </p:txBody>
      </p:sp>
      <p:pic>
        <p:nvPicPr>
          <p:cNvPr id="13318" name="Picture 16" descr="文件:603.gif  &lt;br&gt;  尺寸:150 × 119  ">
            <a:hlinkClick r:id="rId2"/>
          </p:cNvPr>
          <p:cNvPicPr>
            <a:picLocks noChangeAspect="1" noChangeArrowheads="1"/>
          </p:cNvPicPr>
          <p:nvPr/>
        </p:nvPicPr>
        <p:blipFill>
          <a:blip r:embed="rId3" cstate="print"/>
          <a:srcRect/>
          <a:stretch>
            <a:fillRect/>
          </a:stretch>
        </p:blipFill>
        <p:spPr bwMode="auto">
          <a:xfrm>
            <a:off x="6877050" y="2708275"/>
            <a:ext cx="1943100" cy="1657350"/>
          </a:xfrm>
          <a:prstGeom prst="rect">
            <a:avLst/>
          </a:prstGeom>
          <a:noFill/>
          <a:ln w="9525">
            <a:noFill/>
            <a:miter lim="800000"/>
            <a:headEnd/>
            <a:tailEnd/>
          </a:ln>
        </p:spPr>
      </p:pic>
      <p:sp>
        <p:nvSpPr>
          <p:cNvPr id="1331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38913"/>
          <p:cNvSpPr>
            <a:spLocks noGrp="1"/>
          </p:cNvSpPr>
          <p:nvPr>
            <p:ph type="title"/>
          </p:nvPr>
        </p:nvSpPr>
        <p:spPr/>
        <p:txBody>
          <a:bodyPr/>
          <a:lstStyle/>
          <a:p>
            <a:r>
              <a:rPr lang="zh-CN" altLang="en-US" sz="3200" b="1" noProof="1">
                <a:effectLst>
                  <a:outerShdw blurRad="38100" dist="38100" dir="2700000">
                    <a:srgbClr val="C0C0C0"/>
                  </a:outerShdw>
                </a:effectLst>
                <a:latin typeface="黑体" pitchFamily="2" charset="-122"/>
                <a:ea typeface="黑体" pitchFamily="2" charset="-122"/>
              </a:rPr>
              <a:t>五、有限合伙企业的入伙、退伙责任</a:t>
            </a:r>
          </a:p>
        </p:txBody>
      </p:sp>
      <p:sp>
        <p:nvSpPr>
          <p:cNvPr id="96258" name="文本占位符 38914"/>
          <p:cNvSpPr>
            <a:spLocks noGrp="1" noChangeArrowheads="1"/>
          </p:cNvSpPr>
          <p:nvPr>
            <p:ph type="body" idx="1"/>
          </p:nvPr>
        </p:nvSpPr>
        <p:spPr/>
        <p:txBody>
          <a:bodyPr/>
          <a:lstStyle/>
          <a:p>
            <a:r>
              <a:rPr lang="zh-CN" altLang="en-US" sz="3200" smtClean="0"/>
              <a:t>新入伙的有限合伙人，对入伙前有限合伙企业的债务，以其</a:t>
            </a:r>
            <a:r>
              <a:rPr lang="zh-CN" altLang="en-US" sz="3200" smtClean="0">
                <a:solidFill>
                  <a:srgbClr val="FF0000"/>
                </a:solidFill>
              </a:rPr>
              <a:t>认缴出资额为限</a:t>
            </a:r>
            <a:r>
              <a:rPr lang="zh-CN" altLang="en-US" sz="3200" smtClean="0"/>
              <a:t>承担责任。</a:t>
            </a:r>
          </a:p>
          <a:p>
            <a:r>
              <a:rPr lang="zh-CN" altLang="en-US" sz="3200" smtClean="0"/>
              <a:t>有限合伙人退伙后，对基于其退伙前的原因发生的有限合伙企业债务，以其</a:t>
            </a:r>
            <a:r>
              <a:rPr lang="zh-CN" altLang="en-US" sz="3200" smtClean="0">
                <a:solidFill>
                  <a:srgbClr val="FF0000"/>
                </a:solidFill>
              </a:rPr>
              <a:t>退伙时从有限合伙企业中取回的财产</a:t>
            </a:r>
            <a:r>
              <a:rPr lang="zh-CN" altLang="en-US" sz="3200" smtClean="0"/>
              <a:t>承担责任。</a:t>
            </a:r>
          </a:p>
        </p:txBody>
      </p:sp>
      <p:sp>
        <p:nvSpPr>
          <p:cNvPr id="9625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标题 39937"/>
          <p:cNvSpPr>
            <a:spLocks noGrp="1" noChangeArrowheads="1"/>
          </p:cNvSpPr>
          <p:nvPr>
            <p:ph type="title"/>
          </p:nvPr>
        </p:nvSpPr>
        <p:spPr/>
        <p:txBody>
          <a:bodyPr/>
          <a:lstStyle/>
          <a:p>
            <a:r>
              <a:rPr lang="zh-CN" altLang="en-US" smtClean="0"/>
              <a:t>有限合伙企业的退伙</a:t>
            </a:r>
          </a:p>
        </p:txBody>
      </p:sp>
      <p:sp>
        <p:nvSpPr>
          <p:cNvPr id="97282" name="文本占位符 39938"/>
          <p:cNvSpPr>
            <a:spLocks noGrp="1" noChangeArrowheads="1"/>
          </p:cNvSpPr>
          <p:nvPr>
            <p:ph type="body" idx="1"/>
          </p:nvPr>
        </p:nvSpPr>
        <p:spPr/>
        <p:txBody>
          <a:bodyPr/>
          <a:lstStyle/>
          <a:p>
            <a:pPr>
              <a:lnSpc>
                <a:spcPct val="90000"/>
              </a:lnSpc>
            </a:pPr>
            <a:r>
              <a:rPr lang="zh-CN" altLang="en-US" smtClean="0"/>
              <a:t>法定（当然）退伙的例外：</a:t>
            </a:r>
          </a:p>
          <a:p>
            <a:pPr lvl="1">
              <a:lnSpc>
                <a:spcPct val="90000"/>
              </a:lnSpc>
            </a:pPr>
            <a:r>
              <a:rPr lang="zh-CN" altLang="en-US" smtClean="0"/>
              <a:t>个人丧失偿债能力</a:t>
            </a:r>
          </a:p>
          <a:p>
            <a:pPr>
              <a:lnSpc>
                <a:spcPct val="90000"/>
              </a:lnSpc>
            </a:pPr>
            <a:r>
              <a:rPr lang="zh-CN" altLang="en-US" smtClean="0"/>
              <a:t>法定（当然）退伙中的继承人问题</a:t>
            </a:r>
          </a:p>
          <a:p>
            <a:pPr lvl="1">
              <a:lnSpc>
                <a:spcPct val="90000"/>
              </a:lnSpc>
            </a:pPr>
            <a:r>
              <a:rPr lang="zh-CN" altLang="en-US" smtClean="0"/>
              <a:t>作为有限合伙人的自然人死亡、被依法宣告死亡或者作为有限合伙人的法人及其他组织终止时，其继承人或者权利承受人</a:t>
            </a:r>
            <a:r>
              <a:rPr lang="zh-CN" altLang="en-US" smtClean="0">
                <a:solidFill>
                  <a:srgbClr val="FF0000"/>
                </a:solidFill>
              </a:rPr>
              <a:t>可以依法取得</a:t>
            </a:r>
            <a:r>
              <a:rPr lang="zh-CN" altLang="en-US" smtClean="0"/>
              <a:t>该有限合伙人在有限合伙企业中的资格。</a:t>
            </a:r>
          </a:p>
          <a:p>
            <a:pPr lvl="2">
              <a:lnSpc>
                <a:spcPct val="90000"/>
              </a:lnSpc>
            </a:pPr>
            <a:r>
              <a:rPr lang="zh-CN" altLang="en-US" smtClean="0">
                <a:solidFill>
                  <a:srgbClr val="FF0000"/>
                </a:solidFill>
              </a:rPr>
              <a:t>（不需要全体合伙人一致同意）</a:t>
            </a:r>
          </a:p>
          <a:p>
            <a:pPr lvl="2">
              <a:lnSpc>
                <a:spcPct val="90000"/>
              </a:lnSpc>
            </a:pPr>
            <a:endParaRPr lang="zh-CN" altLang="en-US" smtClean="0">
              <a:solidFill>
                <a:srgbClr val="FF0000"/>
              </a:solidFill>
            </a:endParaRPr>
          </a:p>
        </p:txBody>
      </p:sp>
      <p:sp>
        <p:nvSpPr>
          <p:cNvPr id="9728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119809"/>
          <p:cNvSpPr>
            <a:spLocks noGrp="1" noChangeArrowheads="1"/>
          </p:cNvSpPr>
          <p:nvPr>
            <p:ph type="title"/>
          </p:nvPr>
        </p:nvSpPr>
        <p:spPr/>
        <p:txBody>
          <a:bodyPr/>
          <a:lstStyle/>
          <a:p>
            <a:r>
              <a:rPr lang="zh-CN" altLang="en-US" sz="4000" smtClean="0"/>
              <a:t>有限合伙人精神失常怎么办？</a:t>
            </a:r>
          </a:p>
        </p:txBody>
      </p:sp>
      <p:sp>
        <p:nvSpPr>
          <p:cNvPr id="98306" name="文本占位符 119810"/>
          <p:cNvSpPr>
            <a:spLocks noGrp="1" noChangeArrowheads="1"/>
          </p:cNvSpPr>
          <p:nvPr>
            <p:ph type="body" idx="1"/>
          </p:nvPr>
        </p:nvSpPr>
        <p:spPr>
          <a:xfrm>
            <a:off x="304800" y="1447800"/>
            <a:ext cx="8382000" cy="4949825"/>
          </a:xfrm>
        </p:spPr>
        <p:txBody>
          <a:bodyPr/>
          <a:lstStyle/>
          <a:p>
            <a:r>
              <a:rPr lang="zh-CN" altLang="en-US" sz="3400" smtClean="0"/>
              <a:t>有限合伙人：不会退伙！仍有合伙人资格</a:t>
            </a:r>
          </a:p>
          <a:p>
            <a:pPr lvl="1"/>
            <a:r>
              <a:rPr lang="zh-CN" altLang="en-US" sz="2800" smtClean="0"/>
              <a:t>作为有限合伙人的自然人，在有限合伙企业存续期间丧失民事行为能力的</a:t>
            </a:r>
          </a:p>
          <a:p>
            <a:pPr lvl="2"/>
            <a:r>
              <a:rPr lang="zh-CN" altLang="en-US" sz="2200" smtClean="0"/>
              <a:t>其他合伙人不得因此要求其退伙。</a:t>
            </a:r>
          </a:p>
          <a:p>
            <a:pPr algn="ctr"/>
            <a:r>
              <a:rPr lang="zh-CN" altLang="en-US" sz="3400" smtClean="0">
                <a:solidFill>
                  <a:srgbClr val="FF0000"/>
                </a:solidFill>
              </a:rPr>
              <a:t>对比：</a:t>
            </a:r>
          </a:p>
          <a:p>
            <a:r>
              <a:rPr lang="zh-CN" altLang="en-US" sz="3400" smtClean="0"/>
              <a:t>普通合伙人：可能退伙！</a:t>
            </a:r>
          </a:p>
          <a:p>
            <a:pPr lvl="1"/>
            <a:r>
              <a:rPr lang="zh-CN" altLang="en-US" sz="2800" smtClean="0"/>
              <a:t>普通合伙人，被依法认定为无民事行为能力人或者限制民事行为能力人的：</a:t>
            </a:r>
          </a:p>
          <a:p>
            <a:pPr lvl="2"/>
            <a:r>
              <a:rPr lang="zh-CN" altLang="en-US" sz="2200" smtClean="0"/>
              <a:t>要么其他合伙人一致同意，转为有限合伙人；</a:t>
            </a:r>
          </a:p>
          <a:p>
            <a:pPr lvl="2"/>
            <a:r>
              <a:rPr lang="zh-CN" altLang="en-US" sz="2200" smtClean="0"/>
              <a:t>否则该合伙人退伙。</a:t>
            </a:r>
          </a:p>
        </p:txBody>
      </p:sp>
      <p:sp>
        <p:nvSpPr>
          <p:cNvPr id="9830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标题 132097"/>
          <p:cNvSpPr>
            <a:spLocks noGrp="1" noChangeArrowheads="1"/>
          </p:cNvSpPr>
          <p:nvPr>
            <p:ph type="title"/>
          </p:nvPr>
        </p:nvSpPr>
        <p:spPr/>
        <p:txBody>
          <a:bodyPr/>
          <a:lstStyle/>
          <a:p>
            <a:r>
              <a:rPr lang="zh-CN" altLang="en-US" smtClean="0"/>
              <a:t>练习</a:t>
            </a:r>
          </a:p>
        </p:txBody>
      </p:sp>
      <p:sp>
        <p:nvSpPr>
          <p:cNvPr id="99330" name="文本占位符 132098"/>
          <p:cNvSpPr>
            <a:spLocks noGrp="1" noChangeArrowheads="1"/>
          </p:cNvSpPr>
          <p:nvPr>
            <p:ph type="body" idx="1"/>
          </p:nvPr>
        </p:nvSpPr>
        <p:spPr/>
        <p:txBody>
          <a:bodyPr/>
          <a:lstStyle/>
          <a:p>
            <a:pPr>
              <a:lnSpc>
                <a:spcPct val="80000"/>
              </a:lnSpc>
            </a:pPr>
            <a:r>
              <a:rPr lang="zh-CN" altLang="en-US" sz="3400" smtClean="0"/>
              <a:t>合伙人甲在某一普通合伙企业经营期间因交通事故而死亡，其子乙尚未成年，则下列说法中不正确的是？</a:t>
            </a:r>
          </a:p>
          <a:p>
            <a:pPr lvl="1">
              <a:lnSpc>
                <a:spcPct val="80000"/>
              </a:lnSpc>
            </a:pPr>
            <a:r>
              <a:rPr lang="en-US" altLang="zh-CN" sz="2800" smtClean="0">
                <a:latin typeface="Times New Roman" pitchFamily="18" charset="0"/>
              </a:rPr>
              <a:t>A</a:t>
            </a:r>
            <a:r>
              <a:rPr lang="zh-CN" altLang="en-US" sz="2800" smtClean="0">
                <a:latin typeface="Times New Roman" pitchFamily="18" charset="0"/>
              </a:rPr>
              <a:t>．乙因此成为该合伙企业的合伙人 </a:t>
            </a:r>
          </a:p>
          <a:p>
            <a:pPr lvl="1">
              <a:lnSpc>
                <a:spcPct val="80000"/>
              </a:lnSpc>
            </a:pPr>
            <a:r>
              <a:rPr lang="en-US" altLang="zh-CN" sz="2800" smtClean="0">
                <a:latin typeface="Times New Roman" pitchFamily="18" charset="0"/>
              </a:rPr>
              <a:t>B</a:t>
            </a:r>
            <a:r>
              <a:rPr lang="zh-CN" altLang="en-US" sz="2800" smtClean="0">
                <a:latin typeface="Times New Roman" pitchFamily="18" charset="0"/>
              </a:rPr>
              <a:t>．经全体合伙人一致同意，从继承开始之日起，乙取得该合伙企业的合伙人资格，但只能作为有限合伙人 </a:t>
            </a:r>
          </a:p>
          <a:p>
            <a:pPr lvl="1">
              <a:lnSpc>
                <a:spcPct val="80000"/>
              </a:lnSpc>
            </a:pPr>
            <a:r>
              <a:rPr lang="en-US" altLang="zh-CN" sz="2800" smtClean="0">
                <a:latin typeface="Times New Roman" pitchFamily="18" charset="0"/>
              </a:rPr>
              <a:t>C</a:t>
            </a:r>
            <a:r>
              <a:rPr lang="zh-CN" altLang="en-US" sz="2800" smtClean="0">
                <a:latin typeface="Times New Roman" pitchFamily="18" charset="0"/>
              </a:rPr>
              <a:t>．全体合伙人未一致同意将合伙企业转为有限合伙企业的，应当将甲的财产份额退还给乙</a:t>
            </a:r>
          </a:p>
          <a:p>
            <a:pPr lvl="1">
              <a:lnSpc>
                <a:spcPct val="80000"/>
              </a:lnSpc>
            </a:pPr>
            <a:r>
              <a:rPr lang="en-US" altLang="zh-CN" sz="2800" smtClean="0">
                <a:latin typeface="Times New Roman" pitchFamily="18" charset="0"/>
              </a:rPr>
              <a:t>D</a:t>
            </a:r>
            <a:r>
              <a:rPr lang="zh-CN" altLang="en-US" sz="2800" smtClean="0">
                <a:latin typeface="Times New Roman" pitchFamily="18" charset="0"/>
              </a:rPr>
              <a:t>．如果合伙协议约定所有的合伙人必须具有完全行为能力，则乙不能取得合伙人资格，但可以要求合伙企业退还甲的财产份额</a:t>
            </a:r>
            <a:r>
              <a:rPr lang="zh-CN" altLang="en-US" sz="2800" smtClean="0"/>
              <a:t> </a:t>
            </a:r>
          </a:p>
        </p:txBody>
      </p:sp>
      <p:sp>
        <p:nvSpPr>
          <p:cNvPr id="9933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133121"/>
          <p:cNvSpPr>
            <a:spLocks noGrp="1" noChangeArrowheads="1"/>
          </p:cNvSpPr>
          <p:nvPr>
            <p:ph type="title"/>
          </p:nvPr>
        </p:nvSpPr>
        <p:spPr/>
        <p:txBody>
          <a:bodyPr/>
          <a:lstStyle/>
          <a:p>
            <a:r>
              <a:rPr lang="zh-CN" altLang="en-US" smtClean="0"/>
              <a:t>练习</a:t>
            </a:r>
          </a:p>
        </p:txBody>
      </p:sp>
      <p:sp>
        <p:nvSpPr>
          <p:cNvPr id="100354" name="文本占位符 133122"/>
          <p:cNvSpPr>
            <a:spLocks noGrp="1" noChangeArrowheads="1"/>
          </p:cNvSpPr>
          <p:nvPr>
            <p:ph type="body" idx="1"/>
          </p:nvPr>
        </p:nvSpPr>
        <p:spPr/>
        <p:txBody>
          <a:bodyPr/>
          <a:lstStyle/>
          <a:p>
            <a:pPr>
              <a:lnSpc>
                <a:spcPct val="80000"/>
              </a:lnSpc>
            </a:pPr>
            <a:r>
              <a:rPr lang="zh-CN" altLang="en-US" sz="3400" smtClean="0"/>
              <a:t>合伙人甲在某一普通合伙企业经营期间因交通事故而死亡，其子乙尚未成年，则下列说法中不正确的是？</a:t>
            </a:r>
          </a:p>
          <a:p>
            <a:pPr lvl="1">
              <a:lnSpc>
                <a:spcPct val="80000"/>
              </a:lnSpc>
            </a:pPr>
            <a:r>
              <a:rPr lang="en-US" altLang="zh-CN" sz="2800" smtClean="0">
                <a:solidFill>
                  <a:srgbClr val="FF0000"/>
                </a:solidFill>
                <a:latin typeface="Times New Roman" pitchFamily="18" charset="0"/>
              </a:rPr>
              <a:t>A</a:t>
            </a:r>
            <a:r>
              <a:rPr lang="zh-CN" altLang="en-US" sz="2800" smtClean="0">
                <a:solidFill>
                  <a:srgbClr val="FF0000"/>
                </a:solidFill>
                <a:latin typeface="Times New Roman" pitchFamily="18" charset="0"/>
              </a:rPr>
              <a:t>．乙因此成为该合伙企业的合伙人 </a:t>
            </a:r>
          </a:p>
          <a:p>
            <a:pPr lvl="1">
              <a:lnSpc>
                <a:spcPct val="80000"/>
              </a:lnSpc>
            </a:pPr>
            <a:r>
              <a:rPr lang="en-US" altLang="zh-CN" sz="2800" smtClean="0">
                <a:latin typeface="Times New Roman" pitchFamily="18" charset="0"/>
              </a:rPr>
              <a:t>B</a:t>
            </a:r>
            <a:r>
              <a:rPr lang="zh-CN" altLang="en-US" sz="2800" smtClean="0">
                <a:latin typeface="Times New Roman" pitchFamily="18" charset="0"/>
              </a:rPr>
              <a:t>．经全体合伙人一致同意，从继承开始之日起，乙取得该合伙企业的合伙人资格，但只能作为有限合伙人 </a:t>
            </a:r>
          </a:p>
          <a:p>
            <a:pPr lvl="1">
              <a:lnSpc>
                <a:spcPct val="80000"/>
              </a:lnSpc>
            </a:pPr>
            <a:r>
              <a:rPr lang="en-US" altLang="zh-CN" sz="2800" smtClean="0">
                <a:latin typeface="Times New Roman" pitchFamily="18" charset="0"/>
              </a:rPr>
              <a:t>C</a:t>
            </a:r>
            <a:r>
              <a:rPr lang="zh-CN" altLang="en-US" sz="2800" smtClean="0">
                <a:latin typeface="Times New Roman" pitchFamily="18" charset="0"/>
              </a:rPr>
              <a:t>．全体合伙人未一致同意将合伙企业转为有限合伙企业的，应当将甲的财产份额退还给乙</a:t>
            </a:r>
          </a:p>
          <a:p>
            <a:pPr lvl="1">
              <a:lnSpc>
                <a:spcPct val="80000"/>
              </a:lnSpc>
            </a:pPr>
            <a:r>
              <a:rPr lang="en-US" altLang="zh-CN" sz="2800" smtClean="0">
                <a:latin typeface="Times New Roman" pitchFamily="18" charset="0"/>
              </a:rPr>
              <a:t>D</a:t>
            </a:r>
            <a:r>
              <a:rPr lang="zh-CN" altLang="en-US" sz="2800" smtClean="0">
                <a:latin typeface="Times New Roman" pitchFamily="18" charset="0"/>
              </a:rPr>
              <a:t>．如果合伙协议约定所有的合伙人必须具有完全行为能力，则乙不能取得合伙人资格，但可以要求合伙企业退还甲的财产份额</a:t>
            </a:r>
            <a:r>
              <a:rPr lang="zh-CN" altLang="en-US" sz="2800" smtClean="0"/>
              <a:t> </a:t>
            </a:r>
          </a:p>
        </p:txBody>
      </p:sp>
      <p:sp>
        <p:nvSpPr>
          <p:cNvPr id="10035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标题 120833"/>
          <p:cNvSpPr>
            <a:spLocks noGrp="1" noChangeArrowheads="1"/>
          </p:cNvSpPr>
          <p:nvPr>
            <p:ph type="title"/>
          </p:nvPr>
        </p:nvSpPr>
        <p:spPr/>
        <p:txBody>
          <a:bodyPr/>
          <a:lstStyle/>
          <a:p>
            <a:r>
              <a:rPr lang="zh-CN" altLang="en-US" smtClean="0"/>
              <a:t>合伙人身份的转化</a:t>
            </a:r>
          </a:p>
        </p:txBody>
      </p:sp>
      <p:sp>
        <p:nvSpPr>
          <p:cNvPr id="101378" name="文本占位符 120834"/>
          <p:cNvSpPr>
            <a:spLocks noGrp="1" noChangeArrowheads="1"/>
          </p:cNvSpPr>
          <p:nvPr>
            <p:ph type="body" idx="1"/>
          </p:nvPr>
        </p:nvSpPr>
        <p:spPr/>
        <p:txBody>
          <a:bodyPr/>
          <a:lstStyle/>
          <a:p>
            <a:pPr>
              <a:lnSpc>
                <a:spcPct val="90000"/>
              </a:lnSpc>
            </a:pPr>
            <a:r>
              <a:rPr lang="zh-CN" altLang="en-US" sz="3400" smtClean="0"/>
              <a:t>程序</a:t>
            </a:r>
          </a:p>
          <a:p>
            <a:pPr lvl="1">
              <a:lnSpc>
                <a:spcPct val="90000"/>
              </a:lnSpc>
            </a:pPr>
            <a:r>
              <a:rPr lang="zh-CN" altLang="en-US" sz="2800" smtClean="0"/>
              <a:t>普通合伙人转变为有限合伙人，或者有限合伙人转变为普通合伙人，</a:t>
            </a:r>
            <a:r>
              <a:rPr lang="zh-CN" altLang="en-US" sz="2800" i="1" u="sng" smtClean="0">
                <a:solidFill>
                  <a:srgbClr val="FF0000"/>
                </a:solidFill>
              </a:rPr>
              <a:t>应当经全体合伙人一致同意；</a:t>
            </a:r>
            <a:r>
              <a:rPr lang="zh-CN" altLang="en-US" sz="2800" smtClean="0"/>
              <a:t>但是，合伙协议另有约定的除外。</a:t>
            </a:r>
          </a:p>
          <a:p>
            <a:pPr>
              <a:lnSpc>
                <a:spcPct val="90000"/>
              </a:lnSpc>
            </a:pPr>
            <a:r>
              <a:rPr lang="zh-CN" altLang="en-US" sz="3400" smtClean="0"/>
              <a:t>责任</a:t>
            </a:r>
          </a:p>
          <a:p>
            <a:pPr lvl="1">
              <a:lnSpc>
                <a:spcPct val="90000"/>
              </a:lnSpc>
            </a:pPr>
            <a:r>
              <a:rPr lang="zh-CN" altLang="en-US" sz="2800" smtClean="0"/>
              <a:t>有限合伙人转变为普通合伙人的，对其作为有限合伙人期间有限合伙企业发生的债务承担</a:t>
            </a:r>
            <a:r>
              <a:rPr lang="zh-CN" altLang="en-US" sz="2800" i="1" u="sng" smtClean="0">
                <a:solidFill>
                  <a:srgbClr val="FF0000"/>
                </a:solidFill>
              </a:rPr>
              <a:t>无限连带责任</a:t>
            </a:r>
            <a:r>
              <a:rPr lang="zh-CN" altLang="en-US" sz="2800" smtClean="0"/>
              <a:t>。</a:t>
            </a:r>
          </a:p>
          <a:p>
            <a:pPr lvl="1">
              <a:lnSpc>
                <a:spcPct val="90000"/>
              </a:lnSpc>
            </a:pPr>
            <a:r>
              <a:rPr lang="zh-CN" altLang="en-US" sz="2800" smtClean="0"/>
              <a:t>普通合伙人转变为有限合伙人的，对其作为普通合伙人期间合伙企业发生的债务承担</a:t>
            </a:r>
            <a:r>
              <a:rPr lang="zh-CN" altLang="en-US" sz="2800" i="1" u="sng" smtClean="0">
                <a:solidFill>
                  <a:srgbClr val="FF0000"/>
                </a:solidFill>
              </a:rPr>
              <a:t>无限连带责任</a:t>
            </a:r>
            <a:r>
              <a:rPr lang="zh-CN" altLang="en-US" sz="2800" smtClean="0"/>
              <a:t>。</a:t>
            </a:r>
          </a:p>
        </p:txBody>
      </p:sp>
      <p:sp>
        <p:nvSpPr>
          <p:cNvPr id="101379"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标题 118785"/>
          <p:cNvSpPr>
            <a:spLocks noGrp="1" noChangeArrowheads="1"/>
          </p:cNvSpPr>
          <p:nvPr>
            <p:ph type="title"/>
          </p:nvPr>
        </p:nvSpPr>
        <p:spPr/>
        <p:txBody>
          <a:bodyPr/>
          <a:lstStyle/>
          <a:p>
            <a:r>
              <a:rPr lang="zh-CN" altLang="en-US" smtClean="0"/>
              <a:t>合伙企业形态的转化</a:t>
            </a:r>
          </a:p>
        </p:txBody>
      </p:sp>
      <p:sp>
        <p:nvSpPr>
          <p:cNvPr id="102402" name="文本占位符 118786"/>
          <p:cNvSpPr>
            <a:spLocks noGrp="1" noChangeArrowheads="1"/>
          </p:cNvSpPr>
          <p:nvPr>
            <p:ph type="body" idx="1"/>
          </p:nvPr>
        </p:nvSpPr>
        <p:spPr/>
        <p:txBody>
          <a:bodyPr/>
          <a:lstStyle/>
          <a:p>
            <a:r>
              <a:rPr lang="zh-CN" altLang="en-US" smtClean="0"/>
              <a:t>有限合伙企业仅剩有限合伙人的，应当解散；</a:t>
            </a:r>
          </a:p>
          <a:p>
            <a:r>
              <a:rPr lang="zh-CN" altLang="en-US" smtClean="0"/>
              <a:t>有限合伙企业仅剩普通合伙人的，转为普通合伙企业。</a:t>
            </a:r>
          </a:p>
        </p:txBody>
      </p:sp>
      <p:sp>
        <p:nvSpPr>
          <p:cNvPr id="102403"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标题 126977"/>
          <p:cNvSpPr>
            <a:spLocks noGrp="1" noChangeArrowheads="1"/>
          </p:cNvSpPr>
          <p:nvPr>
            <p:ph type="title"/>
          </p:nvPr>
        </p:nvSpPr>
        <p:spPr/>
        <p:txBody>
          <a:bodyPr/>
          <a:lstStyle/>
          <a:p>
            <a:r>
              <a:rPr lang="zh-CN" altLang="en-US" smtClean="0"/>
              <a:t>练习</a:t>
            </a:r>
          </a:p>
        </p:txBody>
      </p:sp>
      <p:sp>
        <p:nvSpPr>
          <p:cNvPr id="103426" name="文本占位符 126978"/>
          <p:cNvSpPr>
            <a:spLocks noGrp="1" noChangeArrowheads="1"/>
          </p:cNvSpPr>
          <p:nvPr>
            <p:ph type="body" idx="1"/>
          </p:nvPr>
        </p:nvSpPr>
        <p:spPr/>
        <p:txBody>
          <a:bodyPr/>
          <a:lstStyle/>
          <a:p>
            <a:pPr>
              <a:lnSpc>
                <a:spcPct val="90000"/>
              </a:lnSpc>
            </a:pPr>
            <a:r>
              <a:rPr lang="zh-CN" altLang="en-US" sz="3400" smtClean="0"/>
              <a:t>甲系某有限合伙企业的普通合伙人，乙系有限合伙人，现甲、乙二人均想转换身份，则下列说法中正确的是？</a:t>
            </a:r>
          </a:p>
          <a:p>
            <a:pPr lvl="1">
              <a:lnSpc>
                <a:spcPct val="90000"/>
              </a:lnSpc>
            </a:pPr>
            <a:r>
              <a:rPr lang="en-US" altLang="zh-CN" sz="2800" smtClean="0">
                <a:latin typeface="Times New Roman" pitchFamily="18" charset="0"/>
              </a:rPr>
              <a:t>A</a:t>
            </a:r>
            <a:r>
              <a:rPr lang="zh-CN" altLang="en-US" sz="2800" smtClean="0">
                <a:latin typeface="Times New Roman" pitchFamily="18" charset="0"/>
              </a:rPr>
              <a:t>．甲转变为有限合伙人的，对其作为普通合伙人期间有限合伙企业债务承担无限连带责任</a:t>
            </a:r>
          </a:p>
          <a:p>
            <a:pPr lvl="1">
              <a:lnSpc>
                <a:spcPct val="90000"/>
              </a:lnSpc>
            </a:pPr>
            <a:r>
              <a:rPr lang="zh-CN" altLang="en-US" sz="2800" smtClean="0">
                <a:latin typeface="Times New Roman" pitchFamily="18" charset="0"/>
              </a:rPr>
              <a:t> </a:t>
            </a:r>
            <a:r>
              <a:rPr lang="en-US" altLang="zh-CN" sz="2800" smtClean="0">
                <a:latin typeface="Times New Roman" pitchFamily="18" charset="0"/>
              </a:rPr>
              <a:t>B</a:t>
            </a:r>
            <a:r>
              <a:rPr lang="zh-CN" altLang="en-US" sz="2800" smtClean="0">
                <a:latin typeface="Times New Roman" pitchFamily="18" charset="0"/>
              </a:rPr>
              <a:t>、甲转变为有限合伙人的，对其作为普通合伙人期间有限合伙企业债务承担有限责任</a:t>
            </a:r>
          </a:p>
          <a:p>
            <a:pPr lvl="1">
              <a:lnSpc>
                <a:spcPct val="90000"/>
              </a:lnSpc>
            </a:pPr>
            <a:r>
              <a:rPr lang="en-US" altLang="zh-CN" sz="2800" smtClean="0">
                <a:latin typeface="Times New Roman" pitchFamily="18" charset="0"/>
              </a:rPr>
              <a:t>C</a:t>
            </a:r>
            <a:r>
              <a:rPr lang="zh-CN" altLang="en-US" sz="2800" smtClean="0">
                <a:latin typeface="Times New Roman" pitchFamily="18" charset="0"/>
              </a:rPr>
              <a:t>．乙转变为普通合伙人的，对其作为有限合伙人期间有限合伙企业债务承担补充责任</a:t>
            </a:r>
          </a:p>
          <a:p>
            <a:pPr lvl="1">
              <a:lnSpc>
                <a:spcPct val="90000"/>
              </a:lnSpc>
            </a:pPr>
            <a:r>
              <a:rPr lang="en-US" altLang="zh-CN" sz="2800" smtClean="0">
                <a:latin typeface="Times New Roman" pitchFamily="18" charset="0"/>
              </a:rPr>
              <a:t>D</a:t>
            </a:r>
            <a:r>
              <a:rPr lang="zh-CN" altLang="en-US" sz="2800" smtClean="0">
                <a:latin typeface="Times New Roman" pitchFamily="18" charset="0"/>
              </a:rPr>
              <a:t>．乙转变为普通合伙人的，对其作为有限合伙人期间有限合伙企业债务承担有限责任 </a:t>
            </a:r>
          </a:p>
        </p:txBody>
      </p:sp>
      <p:sp>
        <p:nvSpPr>
          <p:cNvPr id="103427"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标题 128001"/>
          <p:cNvSpPr>
            <a:spLocks noGrp="1" noChangeArrowheads="1"/>
          </p:cNvSpPr>
          <p:nvPr>
            <p:ph type="title"/>
          </p:nvPr>
        </p:nvSpPr>
        <p:spPr/>
        <p:txBody>
          <a:bodyPr/>
          <a:lstStyle/>
          <a:p>
            <a:r>
              <a:rPr lang="zh-CN" altLang="en-US" smtClean="0"/>
              <a:t>练习</a:t>
            </a:r>
          </a:p>
        </p:txBody>
      </p:sp>
      <p:sp>
        <p:nvSpPr>
          <p:cNvPr id="104450" name="文本占位符 128002"/>
          <p:cNvSpPr>
            <a:spLocks noGrp="1" noChangeArrowheads="1"/>
          </p:cNvSpPr>
          <p:nvPr>
            <p:ph type="body" idx="1"/>
          </p:nvPr>
        </p:nvSpPr>
        <p:spPr/>
        <p:txBody>
          <a:bodyPr/>
          <a:lstStyle/>
          <a:p>
            <a:pPr>
              <a:lnSpc>
                <a:spcPct val="90000"/>
              </a:lnSpc>
            </a:pPr>
            <a:r>
              <a:rPr lang="zh-CN" altLang="en-US" sz="3400" smtClean="0"/>
              <a:t>甲系某有限合伙企业的普通合伙人，乙系有限合伙人，现甲、乙二人均想转换身份，则下列说法中正确的是？</a:t>
            </a:r>
          </a:p>
          <a:p>
            <a:pPr lvl="1">
              <a:lnSpc>
                <a:spcPct val="90000"/>
              </a:lnSpc>
            </a:pPr>
            <a:r>
              <a:rPr lang="en-US" altLang="zh-CN" sz="2800" smtClean="0">
                <a:solidFill>
                  <a:srgbClr val="FF0000"/>
                </a:solidFill>
                <a:latin typeface="Times New Roman" pitchFamily="18" charset="0"/>
              </a:rPr>
              <a:t>A</a:t>
            </a:r>
            <a:r>
              <a:rPr lang="zh-CN" altLang="en-US" sz="2800" smtClean="0">
                <a:solidFill>
                  <a:srgbClr val="FF0000"/>
                </a:solidFill>
                <a:latin typeface="Times New Roman" pitchFamily="18" charset="0"/>
              </a:rPr>
              <a:t>．甲转变为有限合伙人的，对其作为普通合伙人期间有限合伙企业债务承担无限连带责任</a:t>
            </a:r>
          </a:p>
          <a:p>
            <a:pPr lvl="1">
              <a:lnSpc>
                <a:spcPct val="90000"/>
              </a:lnSpc>
            </a:pPr>
            <a:r>
              <a:rPr lang="zh-CN" altLang="en-US" sz="2800" smtClean="0">
                <a:latin typeface="Times New Roman" pitchFamily="18" charset="0"/>
              </a:rPr>
              <a:t> </a:t>
            </a:r>
            <a:r>
              <a:rPr lang="en-US" altLang="zh-CN" sz="2800" smtClean="0">
                <a:latin typeface="Times New Roman" pitchFamily="18" charset="0"/>
              </a:rPr>
              <a:t>B</a:t>
            </a:r>
            <a:r>
              <a:rPr lang="zh-CN" altLang="en-US" sz="2800" smtClean="0">
                <a:latin typeface="Times New Roman" pitchFamily="18" charset="0"/>
              </a:rPr>
              <a:t>、甲转变为有限合伙人的，对其作为普通合伙人期间有限合伙企业债务承担有限责任</a:t>
            </a:r>
          </a:p>
          <a:p>
            <a:pPr lvl="1">
              <a:lnSpc>
                <a:spcPct val="90000"/>
              </a:lnSpc>
            </a:pPr>
            <a:r>
              <a:rPr lang="en-US" altLang="zh-CN" sz="2800" smtClean="0">
                <a:latin typeface="Times New Roman" pitchFamily="18" charset="0"/>
              </a:rPr>
              <a:t>C</a:t>
            </a:r>
            <a:r>
              <a:rPr lang="zh-CN" altLang="en-US" sz="2800" smtClean="0">
                <a:latin typeface="Times New Roman" pitchFamily="18" charset="0"/>
              </a:rPr>
              <a:t>．乙转变为普通合伙人的，对其作为有限合伙人期间有限合伙企业债务承担补充责任</a:t>
            </a:r>
          </a:p>
          <a:p>
            <a:pPr lvl="1">
              <a:lnSpc>
                <a:spcPct val="90000"/>
              </a:lnSpc>
            </a:pPr>
            <a:r>
              <a:rPr lang="en-US" altLang="zh-CN" sz="2800" smtClean="0">
                <a:latin typeface="Times New Roman" pitchFamily="18" charset="0"/>
              </a:rPr>
              <a:t>D</a:t>
            </a:r>
            <a:r>
              <a:rPr lang="zh-CN" altLang="en-US" sz="2800" smtClean="0">
                <a:latin typeface="Times New Roman" pitchFamily="18" charset="0"/>
              </a:rPr>
              <a:t>．乙转变为普通合伙人的，对其作为有限合伙人期间有限合伙企业债务承担有限责任 </a:t>
            </a:r>
          </a:p>
        </p:txBody>
      </p:sp>
      <p:sp>
        <p:nvSpPr>
          <p:cNvPr id="104451"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标题 162817"/>
          <p:cNvSpPr>
            <a:spLocks noGrp="1" noChangeArrowheads="1"/>
          </p:cNvSpPr>
          <p:nvPr>
            <p:ph type="title"/>
          </p:nvPr>
        </p:nvSpPr>
        <p:spPr/>
        <p:txBody>
          <a:bodyPr/>
          <a:lstStyle/>
          <a:p>
            <a:r>
              <a:rPr lang="zh-CN" altLang="en-US" smtClean="0"/>
              <a:t>练习</a:t>
            </a:r>
          </a:p>
        </p:txBody>
      </p:sp>
      <p:sp>
        <p:nvSpPr>
          <p:cNvPr id="105474" name="文本占位符 162818"/>
          <p:cNvSpPr>
            <a:spLocks noGrp="1" noChangeArrowheads="1"/>
          </p:cNvSpPr>
          <p:nvPr>
            <p:ph type="body" idx="1"/>
          </p:nvPr>
        </p:nvSpPr>
        <p:spPr/>
        <p:txBody>
          <a:bodyPr/>
          <a:lstStyle/>
          <a:p>
            <a:pPr>
              <a:lnSpc>
                <a:spcPct val="80000"/>
              </a:lnSpc>
            </a:pPr>
            <a:r>
              <a:rPr lang="zh-CN" altLang="en-US" sz="2600" smtClean="0"/>
              <a:t>下列关于有限合伙与普通合伙的比较中，错误的是？</a:t>
            </a:r>
          </a:p>
          <a:p>
            <a:pPr lvl="1">
              <a:lnSpc>
                <a:spcPct val="80000"/>
              </a:lnSpc>
            </a:pPr>
            <a:r>
              <a:rPr lang="en-US" altLang="zh-CN" sz="2400" smtClean="0">
                <a:latin typeface="Times New Roman" pitchFamily="18" charset="0"/>
              </a:rPr>
              <a:t>A</a:t>
            </a:r>
            <a:r>
              <a:rPr lang="zh-CN" altLang="en-US" sz="2400" smtClean="0">
                <a:latin typeface="Times New Roman" pitchFamily="18" charset="0"/>
              </a:rPr>
              <a:t>．有限合伙人可以同合伙企业进行交易，</a:t>
            </a:r>
            <a:r>
              <a:rPr lang="zh-CN" altLang="en-US" sz="2500" smtClean="0">
                <a:latin typeface="Times New Roman" pitchFamily="18" charset="0"/>
              </a:rPr>
              <a:t>除非合伙协议另有约定</a:t>
            </a:r>
            <a:r>
              <a:rPr lang="zh-CN" altLang="en-US" sz="2400" smtClean="0">
                <a:latin typeface="Times New Roman" pitchFamily="18" charset="0"/>
              </a:rPr>
              <a:t>；而普通合伙人不得同合伙企业进行交易。</a:t>
            </a:r>
          </a:p>
          <a:p>
            <a:pPr lvl="1">
              <a:lnSpc>
                <a:spcPct val="80000"/>
              </a:lnSpc>
            </a:pPr>
            <a:r>
              <a:rPr lang="zh-CN" altLang="en-US" sz="2400" smtClean="0">
                <a:latin typeface="Times New Roman" pitchFamily="18" charset="0"/>
              </a:rPr>
              <a:t> </a:t>
            </a:r>
            <a:r>
              <a:rPr lang="en-US" altLang="zh-CN" sz="2400" smtClean="0">
                <a:latin typeface="Times New Roman" pitchFamily="18" charset="0"/>
              </a:rPr>
              <a:t>B</a:t>
            </a:r>
            <a:r>
              <a:rPr lang="zh-CN" altLang="en-US" sz="2400" smtClean="0">
                <a:latin typeface="Times New Roman" pitchFamily="18" charset="0"/>
              </a:rPr>
              <a:t>．有限合伙人可以自营或与他人合作经营与本合伙企业相竞争的业务，除非合伙协议另有约定；而普通合伙人不可以。 </a:t>
            </a:r>
          </a:p>
          <a:p>
            <a:pPr lvl="1">
              <a:lnSpc>
                <a:spcPct val="80000"/>
              </a:lnSpc>
            </a:pPr>
            <a:r>
              <a:rPr lang="en-US" altLang="zh-CN" sz="2400" smtClean="0">
                <a:latin typeface="Times New Roman" pitchFamily="18" charset="0"/>
              </a:rPr>
              <a:t>C</a:t>
            </a:r>
            <a:r>
              <a:rPr lang="zh-CN" altLang="en-US" sz="2400" smtClean="0">
                <a:latin typeface="Times New Roman" pitchFamily="18" charset="0"/>
              </a:rPr>
              <a:t>．有限合伙人可以将其在合伙企业中的财产份额出质，除非合伙协议另有约定；而普通合伙人须经其他合伙人一致同意方可。 </a:t>
            </a:r>
          </a:p>
          <a:p>
            <a:pPr lvl="1">
              <a:lnSpc>
                <a:spcPct val="80000"/>
              </a:lnSpc>
            </a:pPr>
            <a:r>
              <a:rPr lang="en-US" altLang="zh-CN" sz="2400" smtClean="0">
                <a:latin typeface="Times New Roman" pitchFamily="18" charset="0"/>
              </a:rPr>
              <a:t>D</a:t>
            </a:r>
            <a:r>
              <a:rPr lang="zh-CN" altLang="en-US" sz="2400" smtClean="0">
                <a:latin typeface="Times New Roman" pitchFamily="18" charset="0"/>
              </a:rPr>
              <a:t>．有限合伙人向合伙人以外的人转让其合伙企业中的财产份额，只须提前</a:t>
            </a:r>
            <a:r>
              <a:rPr lang="en-US" altLang="zh-CN" sz="2400" smtClean="0">
                <a:latin typeface="Times New Roman" pitchFamily="18" charset="0"/>
              </a:rPr>
              <a:t>30 </a:t>
            </a:r>
            <a:r>
              <a:rPr lang="zh-CN" altLang="en-US" sz="2400" smtClean="0">
                <a:latin typeface="Times New Roman" pitchFamily="18" charset="0"/>
              </a:rPr>
              <a:t>天通知其他合伙人即可；而普通合伙人对外转让其财产份额，须经其他合伙人一致同意，除非合伙协议另有约定。</a:t>
            </a:r>
            <a:endParaRPr lang="zh-CN" altLang="en-US" sz="2500" smtClean="0"/>
          </a:p>
        </p:txBody>
      </p:sp>
      <p:sp>
        <p:nvSpPr>
          <p:cNvPr id="105475" name="日期占位符 1"/>
          <p:cNvSpPr>
            <a:spLocks noGrp="1" noChangeArrowheads="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TotalTime>
  <Words>14622</Words>
  <Application>Microsoft Office PowerPoint</Application>
  <PresentationFormat>全屏显示(4:3)</PresentationFormat>
  <Paragraphs>680</Paragraphs>
  <Slides>116</Slides>
  <Notes>0</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116</vt:i4>
      </vt:variant>
    </vt:vector>
  </HeadingPairs>
  <TitlesOfParts>
    <vt:vector size="117" baseType="lpstr">
      <vt:lpstr>暗香扑面</vt:lpstr>
      <vt:lpstr>合伙企业法</vt:lpstr>
      <vt:lpstr>第一节 合伙企业概述</vt:lpstr>
      <vt:lpstr>法律咨询</vt:lpstr>
      <vt:lpstr>一 、合伙企业的概念和特征</vt:lpstr>
      <vt:lpstr>幻灯片 5</vt:lpstr>
      <vt:lpstr>幻灯片 6</vt:lpstr>
      <vt:lpstr>幻灯片 7</vt:lpstr>
      <vt:lpstr>幻灯片 8</vt:lpstr>
      <vt:lpstr>幻灯片 9</vt:lpstr>
      <vt:lpstr>幻灯片 10</vt:lpstr>
      <vt:lpstr>幻灯片 11</vt:lpstr>
      <vt:lpstr>幻灯片 12</vt:lpstr>
      <vt:lpstr>第二节 普通合伙企业</vt:lpstr>
      <vt:lpstr>一、合伙企业的设立条件</vt:lpstr>
      <vt:lpstr>幻灯片 15</vt:lpstr>
      <vt:lpstr>幻灯片 16</vt:lpstr>
      <vt:lpstr>幻灯片 17</vt:lpstr>
      <vt:lpstr>幻灯片 18</vt:lpstr>
      <vt:lpstr>幻灯片 19</vt:lpstr>
      <vt:lpstr>幻灯片 20</vt:lpstr>
      <vt:lpstr>幻灯片 21</vt:lpstr>
      <vt:lpstr>【练习】（单选）</vt:lpstr>
      <vt:lpstr>二、合伙企业的设立程序</vt:lpstr>
      <vt:lpstr>案例分析</vt:lpstr>
      <vt:lpstr>幻灯片 25</vt:lpstr>
      <vt:lpstr>案例分析</vt:lpstr>
      <vt:lpstr>以案说法</vt:lpstr>
      <vt:lpstr>三、合伙企业的财产</vt:lpstr>
      <vt:lpstr>幻灯片 29</vt:lpstr>
      <vt:lpstr>合伙企业的损益分配 ★ ★ </vt:lpstr>
      <vt:lpstr>选择题</vt:lpstr>
      <vt:lpstr>四、合伙企业的事务执行</vt:lpstr>
      <vt:lpstr>幻灯片 33</vt:lpstr>
      <vt:lpstr>幻灯片 34</vt:lpstr>
      <vt:lpstr>幻灯片 35</vt:lpstr>
      <vt:lpstr>幻灯片 36</vt:lpstr>
      <vt:lpstr>幻灯片 37</vt:lpstr>
      <vt:lpstr>幻灯片 38</vt:lpstr>
      <vt:lpstr>幻灯片 39</vt:lpstr>
      <vt:lpstr>思考——合伙事项的决定</vt:lpstr>
      <vt:lpstr>思考——合伙事项的决定</vt:lpstr>
      <vt:lpstr>（一）合伙企业的对外代表权</vt:lpstr>
      <vt:lpstr>对内限制不具有对外效力</vt:lpstr>
      <vt:lpstr>幻灯片 44</vt:lpstr>
      <vt:lpstr>(二)合伙企业与第三人关系</vt:lpstr>
      <vt:lpstr>幻灯片 46</vt:lpstr>
      <vt:lpstr>幻灯片 47</vt:lpstr>
      <vt:lpstr>幻灯片 48</vt:lpstr>
      <vt:lpstr>幻灯片 49</vt:lpstr>
      <vt:lpstr>思考：谁的债权优先？</vt:lpstr>
      <vt:lpstr>幻灯片 51</vt:lpstr>
      <vt:lpstr>幻灯片 52</vt:lpstr>
      <vt:lpstr>双重优先权原则</vt:lpstr>
      <vt:lpstr>双重优先权原则</vt:lpstr>
      <vt:lpstr>双重优先权原则</vt:lpstr>
      <vt:lpstr>幻灯片 56</vt:lpstr>
      <vt:lpstr>思考：债务清偿问题</vt:lpstr>
      <vt:lpstr>幻灯片 58</vt:lpstr>
      <vt:lpstr>幻灯片 59</vt:lpstr>
      <vt:lpstr>六、入伙与退伙</vt:lpstr>
      <vt:lpstr>幻灯片 61</vt:lpstr>
      <vt:lpstr>1998年真题</vt:lpstr>
      <vt:lpstr>退伙</vt:lpstr>
      <vt:lpstr>幻灯片 64</vt:lpstr>
      <vt:lpstr>幻灯片 65</vt:lpstr>
      <vt:lpstr>幻灯片 66</vt:lpstr>
      <vt:lpstr>幻灯片 67</vt:lpstr>
      <vt:lpstr>幻灯片 68</vt:lpstr>
      <vt:lpstr>幻灯片 69</vt:lpstr>
      <vt:lpstr>退伙后的财产处理</vt:lpstr>
      <vt:lpstr>幻灯片 71</vt:lpstr>
      <vt:lpstr>幻灯片 72</vt:lpstr>
      <vt:lpstr>合伙人的继承人一定会入伙吗？</vt:lpstr>
      <vt:lpstr>幻灯片 74</vt:lpstr>
      <vt:lpstr>幻灯片 75</vt:lpstr>
      <vt:lpstr>第三节 有限合伙企业</vt:lpstr>
      <vt:lpstr>一、有限合伙企业的设立</vt:lpstr>
      <vt:lpstr>幻灯片 78</vt:lpstr>
      <vt:lpstr>幻灯片 79</vt:lpstr>
      <vt:lpstr>幻灯片 80</vt:lpstr>
      <vt:lpstr>二、有限合伙企业的经营</vt:lpstr>
      <vt:lpstr>幻灯片 82</vt:lpstr>
      <vt:lpstr>幻灯片 83</vt:lpstr>
      <vt:lpstr>幻灯片 84</vt:lpstr>
      <vt:lpstr>三、有限合伙人的财产份额 </vt:lpstr>
      <vt:lpstr>幻灯片 86</vt:lpstr>
      <vt:lpstr>四、有限合伙企业利润、亏损承担</vt:lpstr>
      <vt:lpstr>案例分析</vt:lpstr>
      <vt:lpstr>幻灯片 89</vt:lpstr>
      <vt:lpstr>五、有限合伙企业的入伙、退伙责任</vt:lpstr>
      <vt:lpstr>有限合伙企业的退伙</vt:lpstr>
      <vt:lpstr>有限合伙人精神失常怎么办？</vt:lpstr>
      <vt:lpstr>练习</vt:lpstr>
      <vt:lpstr>练习</vt:lpstr>
      <vt:lpstr>合伙人身份的转化</vt:lpstr>
      <vt:lpstr>合伙企业形态的转化</vt:lpstr>
      <vt:lpstr>练习</vt:lpstr>
      <vt:lpstr>练习</vt:lpstr>
      <vt:lpstr>练习</vt:lpstr>
      <vt:lpstr>练习</vt:lpstr>
      <vt:lpstr>第四节 合伙企业的解散 清算</vt:lpstr>
      <vt:lpstr>一、合伙企业的解散 </vt:lpstr>
      <vt:lpstr>幻灯片 103</vt:lpstr>
      <vt:lpstr>通知债权人</vt:lpstr>
      <vt:lpstr>三、合伙企业财产的偿债顺序</vt:lpstr>
      <vt:lpstr>幻灯片 106</vt:lpstr>
      <vt:lpstr>普通合伙企业与有限合伙企业的比较</vt:lpstr>
      <vt:lpstr>幻灯片 108</vt:lpstr>
      <vt:lpstr>案例1  合伙企业事务执行</vt:lpstr>
      <vt:lpstr>幻灯片 110</vt:lpstr>
      <vt:lpstr>幻灯片 111</vt:lpstr>
      <vt:lpstr>幻灯片 112</vt:lpstr>
      <vt:lpstr>案例2  合伙企业入伙与退伙</vt:lpstr>
      <vt:lpstr>根据案情，请回答下列问题：</vt:lpstr>
      <vt:lpstr>幻灯片 115</vt:lpstr>
      <vt:lpstr>幻灯片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合伙企业法</dc:title>
  <dc:creator>Administrator</dc:creator>
  <cp:lastModifiedBy>Administrator</cp:lastModifiedBy>
  <cp:revision>2</cp:revision>
  <dcterms:created xsi:type="dcterms:W3CDTF">2018-04-18T07:27:52Z</dcterms:created>
  <dcterms:modified xsi:type="dcterms:W3CDTF">2018-04-18T08:07:34Z</dcterms:modified>
</cp:coreProperties>
</file>